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56" r:id="rId1"/>
  </p:sldMasterIdLst>
  <p:notesMasterIdLst>
    <p:notesMasterId r:id="rId27"/>
  </p:notesMasterIdLst>
  <p:sldIdLst>
    <p:sldId id="256" r:id="rId2"/>
    <p:sldId id="280" r:id="rId3"/>
    <p:sldId id="264" r:id="rId4"/>
    <p:sldId id="257" r:id="rId5"/>
    <p:sldId id="265" r:id="rId6"/>
    <p:sldId id="258" r:id="rId7"/>
    <p:sldId id="266" r:id="rId8"/>
    <p:sldId id="267" r:id="rId9"/>
    <p:sldId id="268" r:id="rId10"/>
    <p:sldId id="269" r:id="rId11"/>
    <p:sldId id="270" r:id="rId12"/>
    <p:sldId id="271" r:id="rId13"/>
    <p:sldId id="272" r:id="rId14"/>
    <p:sldId id="259" r:id="rId15"/>
    <p:sldId id="273" r:id="rId16"/>
    <p:sldId id="260" r:id="rId17"/>
    <p:sldId id="261" r:id="rId18"/>
    <p:sldId id="262" r:id="rId19"/>
    <p:sldId id="274" r:id="rId20"/>
    <p:sldId id="275" r:id="rId21"/>
    <p:sldId id="276" r:id="rId22"/>
    <p:sldId id="277" r:id="rId23"/>
    <p:sldId id="278" r:id="rId24"/>
    <p:sldId id="279" r:id="rId25"/>
    <p:sldId id="263" r:id="rId26"/>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p:scale>
          <a:sx n="76" d="100"/>
          <a:sy n="76" d="100"/>
        </p:scale>
        <p:origin x="-1206" y="1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IQ"/>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19108ABA-19CC-4004-BD8F-5142DF7BC40B}" type="datetimeFigureOut">
              <a:rPr lang="ar-IQ" smtClean="0"/>
              <a:t>20/03/1440</a:t>
            </a:fld>
            <a:endParaRPr lang="ar-IQ"/>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IQ"/>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IQ"/>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5A5628A0-79D9-4EFC-966E-B290F8139C19}" type="slidenum">
              <a:rPr lang="ar-IQ" smtClean="0"/>
              <a:t>‹#›</a:t>
            </a:fld>
            <a:endParaRPr lang="ar-IQ"/>
          </a:p>
        </p:txBody>
      </p:sp>
    </p:spTree>
    <p:extLst>
      <p:ext uri="{BB962C8B-B14F-4D97-AF65-F5344CB8AC3E}">
        <p14:creationId xmlns:p14="http://schemas.microsoft.com/office/powerpoint/2010/main" val="1809146060"/>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IQ" dirty="0"/>
          </a:p>
        </p:txBody>
      </p:sp>
      <p:sp>
        <p:nvSpPr>
          <p:cNvPr id="4" name="عنصر نائب لرقم الشريحة 3"/>
          <p:cNvSpPr>
            <a:spLocks noGrp="1"/>
          </p:cNvSpPr>
          <p:nvPr>
            <p:ph type="sldNum" sz="quarter" idx="10"/>
          </p:nvPr>
        </p:nvSpPr>
        <p:spPr/>
        <p:txBody>
          <a:bodyPr/>
          <a:lstStyle/>
          <a:p>
            <a:fld id="{5A5628A0-79D9-4EFC-966E-B290F8139C19}" type="slidenum">
              <a:rPr lang="ar-IQ" smtClean="0"/>
              <a:t>6</a:t>
            </a:fld>
            <a:endParaRPr lang="ar-IQ"/>
          </a:p>
        </p:txBody>
      </p:sp>
    </p:spTree>
    <p:extLst>
      <p:ext uri="{BB962C8B-B14F-4D97-AF65-F5344CB8AC3E}">
        <p14:creationId xmlns:p14="http://schemas.microsoft.com/office/powerpoint/2010/main" val="40750191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bg>
      <p:bgRef idx="1001">
        <a:schemeClr val="bg1"/>
      </p:bgRef>
    </p:bg>
    <p:spTree>
      <p:nvGrpSpPr>
        <p:cNvPr id="1" name=""/>
        <p:cNvGrpSpPr/>
        <p:nvPr/>
      </p:nvGrpSpPr>
      <p:grpSpPr>
        <a:xfrm>
          <a:off x="0" y="0"/>
          <a:ext cx="0" cy="0"/>
          <a:chOff x="0" y="0"/>
          <a:chExt cx="0" cy="0"/>
        </a:xfrm>
      </p:grpSpPr>
      <p:sp>
        <p:nvSpPr>
          <p:cNvPr id="8" name="عنوان 7"/>
          <p:cNvSpPr>
            <a:spLocks noGrp="1"/>
          </p:cNvSpPr>
          <p:nvPr>
            <p:ph type="ctrTitle"/>
          </p:nvPr>
        </p:nvSpPr>
        <p:spPr>
          <a:xfrm>
            <a:off x="2286000" y="3124200"/>
            <a:ext cx="6172200" cy="1894362"/>
          </a:xfrm>
        </p:spPr>
        <p:txBody>
          <a:bodyPr/>
          <a:lstStyle>
            <a:lvl1pPr>
              <a:defRPr b="1"/>
            </a:lvl1pPr>
          </a:lstStyle>
          <a:p>
            <a:r>
              <a:rPr kumimoji="0" lang="ar-SA" smtClean="0"/>
              <a:t>انقر لتحرير نمط العنوان الرئيسي</a:t>
            </a:r>
            <a:endParaRPr kumimoji="0" lang="en-US"/>
          </a:p>
        </p:txBody>
      </p:sp>
      <p:sp>
        <p:nvSpPr>
          <p:cNvPr id="9" name="عنوان فرعي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ar-SA" smtClean="0"/>
              <a:t>انقر لتحرير نمط العنوان الثانوي الرئيسي</a:t>
            </a:r>
            <a:endParaRPr kumimoji="0" lang="en-US"/>
          </a:p>
        </p:txBody>
      </p:sp>
      <p:sp>
        <p:nvSpPr>
          <p:cNvPr id="28" name="عنصر نائب للتاريخ 27"/>
          <p:cNvSpPr>
            <a:spLocks noGrp="1"/>
          </p:cNvSpPr>
          <p:nvPr>
            <p:ph type="dt" sz="half" idx="10"/>
          </p:nvPr>
        </p:nvSpPr>
        <p:spPr bwMode="auto">
          <a:xfrm rot="5400000">
            <a:off x="7764621" y="1174097"/>
            <a:ext cx="2286000" cy="381000"/>
          </a:xfrm>
        </p:spPr>
        <p:txBody>
          <a:bodyPr/>
          <a:lstStyle/>
          <a:p>
            <a:fld id="{CC29F21F-ED5E-4C8B-860F-665A3D952A97}" type="datetimeFigureOut">
              <a:rPr lang="ar-IQ" smtClean="0"/>
              <a:t>20/03/1440</a:t>
            </a:fld>
            <a:endParaRPr lang="ar-IQ"/>
          </a:p>
        </p:txBody>
      </p:sp>
      <p:sp>
        <p:nvSpPr>
          <p:cNvPr id="17" name="عنصر نائب للتذييل 16"/>
          <p:cNvSpPr>
            <a:spLocks noGrp="1"/>
          </p:cNvSpPr>
          <p:nvPr>
            <p:ph type="ftr" sz="quarter" idx="11"/>
          </p:nvPr>
        </p:nvSpPr>
        <p:spPr bwMode="auto">
          <a:xfrm rot="5400000">
            <a:off x="7077269" y="4181669"/>
            <a:ext cx="3657600" cy="384048"/>
          </a:xfrm>
        </p:spPr>
        <p:txBody>
          <a:bodyPr/>
          <a:lstStyle/>
          <a:p>
            <a:endParaRPr lang="ar-IQ"/>
          </a:p>
        </p:txBody>
      </p:sp>
      <p:sp>
        <p:nvSpPr>
          <p:cNvPr id="10" name="مستطيل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مستطيل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مستطيل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مستطيل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رابط مستقيم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رابط مستقيم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رابط مستقيم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رابط مستقيم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رابط مستقيم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رابط مستقيم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مستطيل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شكل بيضاوي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شكل بيضاوي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شكل بيضاوي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شكل بيضاوي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شكل بيضاوي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عنصر نائب لرقم الشريحة 28"/>
          <p:cNvSpPr>
            <a:spLocks noGrp="1"/>
          </p:cNvSpPr>
          <p:nvPr>
            <p:ph type="sldNum" sz="quarter" idx="12"/>
          </p:nvPr>
        </p:nvSpPr>
        <p:spPr bwMode="auto">
          <a:xfrm>
            <a:off x="1325544" y="4928702"/>
            <a:ext cx="609600" cy="517524"/>
          </a:xfrm>
        </p:spPr>
        <p:txBody>
          <a:bodyPr/>
          <a:lstStyle/>
          <a:p>
            <a:fld id="{A3CE6E06-7896-49A7-8146-C6A9357D9ADA}" type="slidenum">
              <a:rPr lang="ar-IQ" smtClean="0"/>
              <a:t>‹#›</a:t>
            </a:fld>
            <a:endParaRPr lang="ar-IQ"/>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CC29F21F-ED5E-4C8B-860F-665A3D952A97}" type="datetimeFigureOut">
              <a:rPr lang="ar-IQ" smtClean="0"/>
              <a:t>20/03/1440</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A3CE6E06-7896-49A7-8146-C6A9357D9ADA}" type="slidenum">
              <a:rPr lang="ar-IQ" smtClean="0"/>
              <a:t>‹#›</a:t>
            </a:fld>
            <a:endParaRPr lang="ar-IQ"/>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9"/>
            <a:ext cx="1676400" cy="5851525"/>
          </a:xfrm>
        </p:spPr>
        <p:txBody>
          <a:bodyPr vert="eaVer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CC29F21F-ED5E-4C8B-860F-665A3D952A97}" type="datetimeFigureOut">
              <a:rPr lang="ar-IQ" smtClean="0"/>
              <a:t>20/03/1440</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A3CE6E06-7896-49A7-8146-C6A9357D9ADA}" type="slidenum">
              <a:rPr lang="ar-IQ" smtClean="0"/>
              <a:t>‹#›</a:t>
            </a:fld>
            <a:endParaRPr lang="ar-IQ"/>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8" name="عنصر نائب للمحتوى 7"/>
          <p:cNvSpPr>
            <a:spLocks noGrp="1"/>
          </p:cNvSpPr>
          <p:nvPr>
            <p:ph sz="quarter" idx="1"/>
          </p:nvPr>
        </p:nvSpPr>
        <p:spPr>
          <a:xfrm>
            <a:off x="457200" y="1600200"/>
            <a:ext cx="7467600" cy="4873752"/>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7" name="عنصر نائب للتاريخ 6"/>
          <p:cNvSpPr>
            <a:spLocks noGrp="1"/>
          </p:cNvSpPr>
          <p:nvPr>
            <p:ph type="dt" sz="half" idx="14"/>
          </p:nvPr>
        </p:nvSpPr>
        <p:spPr/>
        <p:txBody>
          <a:bodyPr rtlCol="0"/>
          <a:lstStyle/>
          <a:p>
            <a:fld id="{CC29F21F-ED5E-4C8B-860F-665A3D952A97}" type="datetimeFigureOut">
              <a:rPr lang="ar-IQ" smtClean="0"/>
              <a:t>20/03/1440</a:t>
            </a:fld>
            <a:endParaRPr lang="ar-IQ"/>
          </a:p>
        </p:txBody>
      </p:sp>
      <p:sp>
        <p:nvSpPr>
          <p:cNvPr id="9" name="عنصر نائب لرقم الشريحة 8"/>
          <p:cNvSpPr>
            <a:spLocks noGrp="1"/>
          </p:cNvSpPr>
          <p:nvPr>
            <p:ph type="sldNum" sz="quarter" idx="15"/>
          </p:nvPr>
        </p:nvSpPr>
        <p:spPr/>
        <p:txBody>
          <a:bodyPr rtlCol="0"/>
          <a:lstStyle/>
          <a:p>
            <a:fld id="{A3CE6E06-7896-49A7-8146-C6A9357D9ADA}" type="slidenum">
              <a:rPr lang="ar-IQ" smtClean="0"/>
              <a:t>‹#›</a:t>
            </a:fld>
            <a:endParaRPr lang="ar-IQ"/>
          </a:p>
        </p:txBody>
      </p:sp>
      <p:sp>
        <p:nvSpPr>
          <p:cNvPr id="10" name="عنصر نائب للتذييل 9"/>
          <p:cNvSpPr>
            <a:spLocks noGrp="1"/>
          </p:cNvSpPr>
          <p:nvPr>
            <p:ph type="ftr" sz="quarter" idx="16"/>
          </p:nvPr>
        </p:nvSpPr>
        <p:spPr/>
        <p:txBody>
          <a:bodyPr rtlCol="0"/>
          <a:lstStyle/>
          <a:p>
            <a:endParaRPr lang="ar-IQ"/>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bg>
      <p:bgRef idx="1001">
        <a:schemeClr val="bg2"/>
      </p:bgRef>
    </p:bg>
    <p:spTree>
      <p:nvGrpSpPr>
        <p:cNvPr id="1" name=""/>
        <p:cNvGrpSpPr/>
        <p:nvPr/>
      </p:nvGrpSpPr>
      <p:grpSpPr>
        <a:xfrm>
          <a:off x="0" y="0"/>
          <a:ext cx="0" cy="0"/>
          <a:chOff x="0" y="0"/>
          <a:chExt cx="0" cy="0"/>
        </a:xfrm>
      </p:grpSpPr>
      <p:sp>
        <p:nvSpPr>
          <p:cNvPr id="2" name="عنوان 1"/>
          <p:cNvSpPr>
            <a:spLocks noGrp="1"/>
          </p:cNvSpPr>
          <p:nvPr>
            <p:ph type="title"/>
          </p:nvPr>
        </p:nvSpPr>
        <p:spPr>
          <a:xfrm>
            <a:off x="2286000" y="2895600"/>
            <a:ext cx="6172200" cy="2053590"/>
          </a:xfrm>
        </p:spPr>
        <p:txBody>
          <a:bodyPr/>
          <a:lstStyle>
            <a:lvl1pPr algn="l">
              <a:buNone/>
              <a:defRPr sz="3000" b="1" cap="small" baseline="0"/>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ar-SA" smtClean="0"/>
              <a:t>انقر لتحرير أنماط النص الرئيسي</a:t>
            </a:r>
          </a:p>
        </p:txBody>
      </p:sp>
      <p:sp>
        <p:nvSpPr>
          <p:cNvPr id="4" name="عنصر نائب للتاريخ 3"/>
          <p:cNvSpPr>
            <a:spLocks noGrp="1"/>
          </p:cNvSpPr>
          <p:nvPr>
            <p:ph type="dt" sz="half" idx="10"/>
          </p:nvPr>
        </p:nvSpPr>
        <p:spPr bwMode="auto">
          <a:xfrm rot="5400000">
            <a:off x="7763256" y="1170432"/>
            <a:ext cx="2286000" cy="381000"/>
          </a:xfrm>
        </p:spPr>
        <p:txBody>
          <a:bodyPr/>
          <a:lstStyle/>
          <a:p>
            <a:fld id="{CC29F21F-ED5E-4C8B-860F-665A3D952A97}" type="datetimeFigureOut">
              <a:rPr lang="ar-IQ" smtClean="0"/>
              <a:t>20/03/1440</a:t>
            </a:fld>
            <a:endParaRPr lang="ar-IQ"/>
          </a:p>
        </p:txBody>
      </p:sp>
      <p:sp>
        <p:nvSpPr>
          <p:cNvPr id="5" name="عنصر نائب للتذييل 4"/>
          <p:cNvSpPr>
            <a:spLocks noGrp="1"/>
          </p:cNvSpPr>
          <p:nvPr>
            <p:ph type="ftr" sz="quarter" idx="11"/>
          </p:nvPr>
        </p:nvSpPr>
        <p:spPr bwMode="auto">
          <a:xfrm rot="5400000">
            <a:off x="7077456" y="4178808"/>
            <a:ext cx="3657600" cy="384048"/>
          </a:xfrm>
        </p:spPr>
        <p:txBody>
          <a:bodyPr/>
          <a:lstStyle/>
          <a:p>
            <a:endParaRPr lang="ar-IQ"/>
          </a:p>
        </p:txBody>
      </p:sp>
      <p:sp>
        <p:nvSpPr>
          <p:cNvPr id="9" name="مستطيل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مستطيل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مستطيل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مستطيل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رابط مستقيم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رابط مستقيم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رابط مستقيم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رابط مستقيم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رابط مستقيم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مستطيل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شكل بيضاوي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شكل بيضاوي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شكل بيضاوي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شكل بيضاوي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شكل بيضاوي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رابط مستقيم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عنصر نائب لرقم الشريحة 5"/>
          <p:cNvSpPr>
            <a:spLocks noGrp="1"/>
          </p:cNvSpPr>
          <p:nvPr>
            <p:ph type="sldNum" sz="quarter" idx="12"/>
          </p:nvPr>
        </p:nvSpPr>
        <p:spPr bwMode="auto">
          <a:xfrm>
            <a:off x="1340616" y="4928702"/>
            <a:ext cx="609600" cy="517524"/>
          </a:xfrm>
        </p:spPr>
        <p:txBody>
          <a:bodyPr/>
          <a:lstStyle/>
          <a:p>
            <a:fld id="{A3CE6E06-7896-49A7-8146-C6A9357D9ADA}" type="slidenum">
              <a:rPr lang="ar-IQ" smtClean="0"/>
              <a:t>‹#›</a:t>
            </a:fld>
            <a:endParaRPr lang="ar-IQ"/>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5" name="عنصر نائب للتاريخ 4"/>
          <p:cNvSpPr>
            <a:spLocks noGrp="1"/>
          </p:cNvSpPr>
          <p:nvPr>
            <p:ph type="dt" sz="half" idx="10"/>
          </p:nvPr>
        </p:nvSpPr>
        <p:spPr/>
        <p:txBody>
          <a:bodyPr/>
          <a:lstStyle/>
          <a:p>
            <a:fld id="{CC29F21F-ED5E-4C8B-860F-665A3D952A97}" type="datetimeFigureOut">
              <a:rPr lang="ar-IQ" smtClean="0"/>
              <a:t>20/03/1440</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A3CE6E06-7896-49A7-8146-C6A9357D9ADA}" type="slidenum">
              <a:rPr lang="ar-IQ" smtClean="0"/>
              <a:t>‹#›</a:t>
            </a:fld>
            <a:endParaRPr lang="ar-IQ"/>
          </a:p>
        </p:txBody>
      </p:sp>
      <p:sp>
        <p:nvSpPr>
          <p:cNvPr id="9" name="عنصر نائب للمحتوى 8"/>
          <p:cNvSpPr>
            <a:spLocks noGrp="1"/>
          </p:cNvSpPr>
          <p:nvPr>
            <p:ph sz="quarter" idx="1"/>
          </p:nvPr>
        </p:nvSpPr>
        <p:spPr>
          <a:xfrm>
            <a:off x="457200" y="1600200"/>
            <a:ext cx="3657600" cy="457200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11" name="عنصر نائب للمحتوى 10"/>
          <p:cNvSpPr>
            <a:spLocks noGrp="1"/>
          </p:cNvSpPr>
          <p:nvPr>
            <p:ph sz="quarter" idx="2"/>
          </p:nvPr>
        </p:nvSpPr>
        <p:spPr>
          <a:xfrm>
            <a:off x="4270248" y="1600200"/>
            <a:ext cx="3657600" cy="457200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7543800" cy="1143000"/>
          </a:xfrm>
        </p:spPr>
        <p:txBody>
          <a:bodyPr anchor="b"/>
          <a:lstStyle>
            <a:lvl1pPr>
              <a:defRPr/>
            </a:lvl1pPr>
          </a:lstStyle>
          <a:p>
            <a:r>
              <a:rPr kumimoji="0" lang="ar-SA" smtClean="0"/>
              <a:t>انقر لتحرير نمط العنوان الرئيسي</a:t>
            </a:r>
            <a:endParaRPr kumimoji="0" lang="en-US"/>
          </a:p>
        </p:txBody>
      </p:sp>
      <p:sp>
        <p:nvSpPr>
          <p:cNvPr id="7" name="عنصر نائب للتاريخ 6"/>
          <p:cNvSpPr>
            <a:spLocks noGrp="1"/>
          </p:cNvSpPr>
          <p:nvPr>
            <p:ph type="dt" sz="half" idx="10"/>
          </p:nvPr>
        </p:nvSpPr>
        <p:spPr/>
        <p:txBody>
          <a:bodyPr/>
          <a:lstStyle/>
          <a:p>
            <a:fld id="{CC29F21F-ED5E-4C8B-860F-665A3D952A97}" type="datetimeFigureOut">
              <a:rPr lang="ar-IQ" smtClean="0"/>
              <a:t>20/03/1440</a:t>
            </a:fld>
            <a:endParaRPr lang="ar-IQ"/>
          </a:p>
        </p:txBody>
      </p:sp>
      <p:sp>
        <p:nvSpPr>
          <p:cNvPr id="8" name="عنصر نائب للتذييل 7"/>
          <p:cNvSpPr>
            <a:spLocks noGrp="1"/>
          </p:cNvSpPr>
          <p:nvPr>
            <p:ph type="ftr" sz="quarter" idx="11"/>
          </p:nvPr>
        </p:nvSpPr>
        <p:spPr/>
        <p:txBody>
          <a:bodyPr/>
          <a:lstStyle/>
          <a:p>
            <a:endParaRPr lang="ar-IQ"/>
          </a:p>
        </p:txBody>
      </p:sp>
      <p:sp>
        <p:nvSpPr>
          <p:cNvPr id="9" name="عنصر نائب لرقم الشريحة 8"/>
          <p:cNvSpPr>
            <a:spLocks noGrp="1"/>
          </p:cNvSpPr>
          <p:nvPr>
            <p:ph type="sldNum" sz="quarter" idx="12"/>
          </p:nvPr>
        </p:nvSpPr>
        <p:spPr/>
        <p:txBody>
          <a:bodyPr/>
          <a:lstStyle/>
          <a:p>
            <a:fld id="{A3CE6E06-7896-49A7-8146-C6A9357D9ADA}" type="slidenum">
              <a:rPr lang="ar-IQ" smtClean="0"/>
              <a:t>‹#›</a:t>
            </a:fld>
            <a:endParaRPr lang="ar-IQ"/>
          </a:p>
        </p:txBody>
      </p:sp>
      <p:sp>
        <p:nvSpPr>
          <p:cNvPr id="11" name="عنصر نائب للمحتوى 10"/>
          <p:cNvSpPr>
            <a:spLocks noGrp="1"/>
          </p:cNvSpPr>
          <p:nvPr>
            <p:ph sz="quarter" idx="2"/>
          </p:nvPr>
        </p:nvSpPr>
        <p:spPr>
          <a:xfrm>
            <a:off x="457200" y="2362200"/>
            <a:ext cx="3657600" cy="388620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13" name="عنصر نائب للمحتوى 12"/>
          <p:cNvSpPr>
            <a:spLocks noGrp="1"/>
          </p:cNvSpPr>
          <p:nvPr>
            <p:ph sz="quarter" idx="4"/>
          </p:nvPr>
        </p:nvSpPr>
        <p:spPr>
          <a:xfrm>
            <a:off x="4371975" y="2362200"/>
            <a:ext cx="3657600" cy="388620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12" name="عنصر نائب للنص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ar-SA" smtClean="0"/>
              <a:t>انقر لتحرير أنماط النص الرئيسي</a:t>
            </a:r>
          </a:p>
        </p:txBody>
      </p:sp>
      <p:sp>
        <p:nvSpPr>
          <p:cNvPr id="14" name="عنصر نائب للنص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ar-SA" smtClean="0"/>
              <a:t>انقر لتحرير أنماط النص الرئيسي</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6" name="عنصر نائب للتاريخ 5"/>
          <p:cNvSpPr>
            <a:spLocks noGrp="1"/>
          </p:cNvSpPr>
          <p:nvPr>
            <p:ph type="dt" sz="half" idx="10"/>
          </p:nvPr>
        </p:nvSpPr>
        <p:spPr/>
        <p:txBody>
          <a:bodyPr rtlCol="0"/>
          <a:lstStyle/>
          <a:p>
            <a:fld id="{CC29F21F-ED5E-4C8B-860F-665A3D952A97}" type="datetimeFigureOut">
              <a:rPr lang="ar-IQ" smtClean="0"/>
              <a:t>20/03/1440</a:t>
            </a:fld>
            <a:endParaRPr lang="ar-IQ"/>
          </a:p>
        </p:txBody>
      </p:sp>
      <p:sp>
        <p:nvSpPr>
          <p:cNvPr id="7" name="عنصر نائب لرقم الشريحة 6"/>
          <p:cNvSpPr>
            <a:spLocks noGrp="1"/>
          </p:cNvSpPr>
          <p:nvPr>
            <p:ph type="sldNum" sz="quarter" idx="11"/>
          </p:nvPr>
        </p:nvSpPr>
        <p:spPr/>
        <p:txBody>
          <a:bodyPr rtlCol="0"/>
          <a:lstStyle/>
          <a:p>
            <a:fld id="{A3CE6E06-7896-49A7-8146-C6A9357D9ADA}" type="slidenum">
              <a:rPr lang="ar-IQ" smtClean="0"/>
              <a:t>‹#›</a:t>
            </a:fld>
            <a:endParaRPr lang="ar-IQ"/>
          </a:p>
        </p:txBody>
      </p:sp>
      <p:sp>
        <p:nvSpPr>
          <p:cNvPr id="8" name="عنصر نائب للتذييل 7"/>
          <p:cNvSpPr>
            <a:spLocks noGrp="1"/>
          </p:cNvSpPr>
          <p:nvPr>
            <p:ph type="ftr" sz="quarter" idx="12"/>
          </p:nvPr>
        </p:nvSpPr>
        <p:spPr/>
        <p:txBody>
          <a:bodyPr rtlCol="0"/>
          <a:lstStyle/>
          <a:p>
            <a:endParaRPr lang="ar-IQ"/>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CC29F21F-ED5E-4C8B-860F-665A3D952A97}" type="datetimeFigureOut">
              <a:rPr lang="ar-IQ" smtClean="0"/>
              <a:t>20/03/1440</a:t>
            </a:fld>
            <a:endParaRPr lang="ar-IQ"/>
          </a:p>
        </p:txBody>
      </p:sp>
      <p:sp>
        <p:nvSpPr>
          <p:cNvPr id="3" name="عنصر نائب للتذييل 2"/>
          <p:cNvSpPr>
            <a:spLocks noGrp="1"/>
          </p:cNvSpPr>
          <p:nvPr>
            <p:ph type="ftr" sz="quarter" idx="11"/>
          </p:nvPr>
        </p:nvSpPr>
        <p:spPr/>
        <p:txBody>
          <a:bodyPr/>
          <a:lstStyle/>
          <a:p>
            <a:endParaRPr lang="ar-IQ"/>
          </a:p>
        </p:txBody>
      </p:sp>
      <p:sp>
        <p:nvSpPr>
          <p:cNvPr id="4" name="عنصر نائب لرقم الشريحة 3"/>
          <p:cNvSpPr>
            <a:spLocks noGrp="1"/>
          </p:cNvSpPr>
          <p:nvPr>
            <p:ph type="sldNum" sz="quarter" idx="12"/>
          </p:nvPr>
        </p:nvSpPr>
        <p:spPr/>
        <p:txBody>
          <a:bodyPr/>
          <a:lstStyle/>
          <a:p>
            <a:fld id="{A3CE6E06-7896-49A7-8146-C6A9357D9ADA}" type="slidenum">
              <a:rPr lang="ar-IQ" smtClean="0"/>
              <a:t>‹#›</a:t>
            </a:fld>
            <a:endParaRPr lang="ar-IQ"/>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bg>
      <p:bgRef idx="1001">
        <a:schemeClr val="bg1"/>
      </p:bgRef>
    </p:bg>
    <p:spTree>
      <p:nvGrpSpPr>
        <p:cNvPr id="1" name=""/>
        <p:cNvGrpSpPr/>
        <p:nvPr/>
      </p:nvGrpSpPr>
      <p:grpSpPr>
        <a:xfrm>
          <a:off x="0" y="0"/>
          <a:ext cx="0" cy="0"/>
          <a:chOff x="0" y="0"/>
          <a:chExt cx="0" cy="0"/>
        </a:xfrm>
      </p:grpSpPr>
      <p:sp>
        <p:nvSpPr>
          <p:cNvPr id="10" name="رابط مستقيم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عنوان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ar-SA" smtClean="0"/>
              <a:t>انقر لتحرير أنماط النص الرئيسي</a:t>
            </a:r>
          </a:p>
        </p:txBody>
      </p:sp>
      <p:sp>
        <p:nvSpPr>
          <p:cNvPr id="8" name="رابط مستقيم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رابط مستقيم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رابط مستقيم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مستطيل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رابط مستقيم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شكل بيضاوي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عنصر نائب للمحتوى 17"/>
          <p:cNvSpPr>
            <a:spLocks noGrp="1"/>
          </p:cNvSpPr>
          <p:nvPr>
            <p:ph sz="quarter" idx="1"/>
          </p:nvPr>
        </p:nvSpPr>
        <p:spPr>
          <a:xfrm>
            <a:off x="304800" y="274320"/>
            <a:ext cx="5638800" cy="6327648"/>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21" name="عنصر نائب للتاريخ 20"/>
          <p:cNvSpPr>
            <a:spLocks noGrp="1"/>
          </p:cNvSpPr>
          <p:nvPr>
            <p:ph type="dt" sz="half" idx="14"/>
          </p:nvPr>
        </p:nvSpPr>
        <p:spPr/>
        <p:txBody>
          <a:bodyPr rtlCol="0"/>
          <a:lstStyle/>
          <a:p>
            <a:fld id="{CC29F21F-ED5E-4C8B-860F-665A3D952A97}" type="datetimeFigureOut">
              <a:rPr lang="ar-IQ" smtClean="0"/>
              <a:t>20/03/1440</a:t>
            </a:fld>
            <a:endParaRPr lang="ar-IQ"/>
          </a:p>
        </p:txBody>
      </p:sp>
      <p:sp>
        <p:nvSpPr>
          <p:cNvPr id="22" name="عنصر نائب لرقم الشريحة 21"/>
          <p:cNvSpPr>
            <a:spLocks noGrp="1"/>
          </p:cNvSpPr>
          <p:nvPr>
            <p:ph type="sldNum" sz="quarter" idx="15"/>
          </p:nvPr>
        </p:nvSpPr>
        <p:spPr/>
        <p:txBody>
          <a:bodyPr rtlCol="0"/>
          <a:lstStyle/>
          <a:p>
            <a:fld id="{A3CE6E06-7896-49A7-8146-C6A9357D9ADA}" type="slidenum">
              <a:rPr lang="ar-IQ" smtClean="0"/>
              <a:t>‹#›</a:t>
            </a:fld>
            <a:endParaRPr lang="ar-IQ"/>
          </a:p>
        </p:txBody>
      </p:sp>
      <p:sp>
        <p:nvSpPr>
          <p:cNvPr id="23" name="عنصر نائب للتذييل 22"/>
          <p:cNvSpPr>
            <a:spLocks noGrp="1"/>
          </p:cNvSpPr>
          <p:nvPr>
            <p:ph type="ftr" sz="quarter" idx="16"/>
          </p:nvPr>
        </p:nvSpPr>
        <p:spPr/>
        <p:txBody>
          <a:bodyPr rtlCol="0"/>
          <a:lstStyle/>
          <a:p>
            <a:endParaRPr lang="ar-IQ"/>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9" name="رابط مستقيم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شكل بيضاوي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عنوان 1"/>
          <p:cNvSpPr>
            <a:spLocks noGrp="1"/>
          </p:cNvSpPr>
          <p:nvPr>
            <p:ph type="title"/>
          </p:nvPr>
        </p:nvSpPr>
        <p:spPr>
          <a:xfrm rot="5400000">
            <a:off x="3350133" y="3200400"/>
            <a:ext cx="6309360" cy="457200"/>
          </a:xfrm>
        </p:spPr>
        <p:txBody>
          <a:bodyPr anchor="b"/>
          <a:lstStyle>
            <a:lvl1pPr algn="l">
              <a:buNone/>
              <a:defRPr sz="2000" b="1"/>
            </a:lvl1pPr>
          </a:lstStyle>
          <a:p>
            <a:r>
              <a:rPr kumimoji="0" lang="ar-SA" smtClean="0"/>
              <a:t>انقر لتحرير نمط العنوان الرئيسي</a:t>
            </a:r>
            <a:endParaRPr kumimoji="0" lang="en-US"/>
          </a:p>
        </p:txBody>
      </p:sp>
      <p:sp>
        <p:nvSpPr>
          <p:cNvPr id="3" name="عنصر نائب للصورة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ar-SA" smtClean="0"/>
              <a:t>انقر فوق الأيقونة لإضافة صورة</a:t>
            </a:r>
            <a:endParaRPr kumimoji="0" lang="en-US" dirty="0"/>
          </a:p>
        </p:txBody>
      </p:sp>
      <p:sp>
        <p:nvSpPr>
          <p:cNvPr id="4" name="عنصر نائب للنص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ar-SA" smtClean="0"/>
              <a:t>انقر لتحرير أنماط النص الرئيسي</a:t>
            </a:r>
          </a:p>
        </p:txBody>
      </p:sp>
      <p:sp>
        <p:nvSpPr>
          <p:cNvPr id="10" name="رابط مستقيم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مستطيل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رابط مستقيم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رابط مستقيم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رابط مستقيم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عنصر نائب للتاريخ 16"/>
          <p:cNvSpPr>
            <a:spLocks noGrp="1"/>
          </p:cNvSpPr>
          <p:nvPr>
            <p:ph type="dt" sz="half" idx="10"/>
          </p:nvPr>
        </p:nvSpPr>
        <p:spPr/>
        <p:txBody>
          <a:bodyPr rtlCol="0"/>
          <a:lstStyle/>
          <a:p>
            <a:fld id="{CC29F21F-ED5E-4C8B-860F-665A3D952A97}" type="datetimeFigureOut">
              <a:rPr lang="ar-IQ" smtClean="0"/>
              <a:t>20/03/1440</a:t>
            </a:fld>
            <a:endParaRPr lang="ar-IQ"/>
          </a:p>
        </p:txBody>
      </p:sp>
      <p:sp>
        <p:nvSpPr>
          <p:cNvPr id="18" name="عنصر نائب لرقم الشريحة 17"/>
          <p:cNvSpPr>
            <a:spLocks noGrp="1"/>
          </p:cNvSpPr>
          <p:nvPr>
            <p:ph type="sldNum" sz="quarter" idx="11"/>
          </p:nvPr>
        </p:nvSpPr>
        <p:spPr/>
        <p:txBody>
          <a:bodyPr rtlCol="0"/>
          <a:lstStyle/>
          <a:p>
            <a:fld id="{A3CE6E06-7896-49A7-8146-C6A9357D9ADA}" type="slidenum">
              <a:rPr lang="ar-IQ" smtClean="0"/>
              <a:t>‹#›</a:t>
            </a:fld>
            <a:endParaRPr lang="ar-IQ"/>
          </a:p>
        </p:txBody>
      </p:sp>
      <p:sp>
        <p:nvSpPr>
          <p:cNvPr id="21" name="عنصر نائب للتذييل 20"/>
          <p:cNvSpPr>
            <a:spLocks noGrp="1"/>
          </p:cNvSpPr>
          <p:nvPr>
            <p:ph type="ftr" sz="quarter" idx="12"/>
          </p:nvPr>
        </p:nvSpPr>
        <p:spPr/>
        <p:txBody>
          <a:bodyPr rtlCol="0"/>
          <a:lstStyle/>
          <a:p>
            <a:endParaRPr lang="ar-IQ"/>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رابط مستقيم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عنصر نائب للعنوان 21"/>
          <p:cNvSpPr>
            <a:spLocks noGrp="1"/>
          </p:cNvSpPr>
          <p:nvPr>
            <p:ph type="title"/>
          </p:nvPr>
        </p:nvSpPr>
        <p:spPr>
          <a:xfrm>
            <a:off x="457200" y="274638"/>
            <a:ext cx="7467600" cy="1143000"/>
          </a:xfrm>
          <a:prstGeom prst="rect">
            <a:avLst/>
          </a:prstGeom>
        </p:spPr>
        <p:txBody>
          <a:bodyPr vert="horz" anchor="b">
            <a:normAutofit/>
          </a:bodyPr>
          <a:lstStyle/>
          <a:p>
            <a:r>
              <a:rPr kumimoji="0" lang="ar-SA" smtClean="0"/>
              <a:t>انقر لتحرير نمط العنوان الرئيسي</a:t>
            </a:r>
            <a:endParaRPr kumimoji="0" lang="en-US"/>
          </a:p>
        </p:txBody>
      </p:sp>
      <p:sp>
        <p:nvSpPr>
          <p:cNvPr id="13" name="عنصر نائب للنص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14" name="عنصر نائب للتاريخ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CC29F21F-ED5E-4C8B-860F-665A3D952A97}" type="datetimeFigureOut">
              <a:rPr lang="ar-IQ" smtClean="0"/>
              <a:t>20/03/1440</a:t>
            </a:fld>
            <a:endParaRPr lang="ar-IQ"/>
          </a:p>
        </p:txBody>
      </p:sp>
      <p:sp>
        <p:nvSpPr>
          <p:cNvPr id="3" name="عنصر نائب للتذييل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ar-IQ"/>
          </a:p>
        </p:txBody>
      </p:sp>
      <p:sp>
        <p:nvSpPr>
          <p:cNvPr id="7" name="رابط مستقيم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رابط مستقيم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مستطيل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رابط مستقيم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شكل بيضاوي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عنصر نائب لرقم الشريحة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A3CE6E06-7896-49A7-8146-C6A9357D9ADA}" type="slidenum">
              <a:rPr lang="ar-IQ" smtClean="0"/>
              <a:t>‹#›</a:t>
            </a:fld>
            <a:endParaRPr lang="ar-IQ"/>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rtl="1"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r" rtl="1"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r" rtl="1"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r" rtl="1"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r" rtl="1"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r" rtl="1"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r" rtl="1"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r" rtl="1"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r" rtl="1"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r" rtl="1"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321139" y="188640"/>
            <a:ext cx="8820472" cy="6832640"/>
          </a:xfrm>
          <a:prstGeom prst="rect">
            <a:avLst/>
          </a:prstGeom>
          <a:noFill/>
        </p:spPr>
        <p:txBody>
          <a:bodyPr wrap="square" rtlCol="1">
            <a:spAutoFit/>
          </a:bodyPr>
          <a:lstStyle/>
          <a:p>
            <a:pPr algn="justLow"/>
            <a:r>
              <a:rPr lang="ar-IQ" sz="6600" b="1" dirty="0" smtClean="0">
                <a:solidFill>
                  <a:schemeClr val="accent1">
                    <a:lumMod val="75000"/>
                  </a:schemeClr>
                </a:solidFill>
              </a:rPr>
              <a:t>      </a:t>
            </a:r>
            <a:r>
              <a:rPr lang="ar-IQ" sz="6600" b="1" dirty="0" smtClean="0">
                <a:solidFill>
                  <a:srgbClr val="C00000"/>
                </a:solidFill>
              </a:rPr>
              <a:t>المهارات الارشادية </a:t>
            </a:r>
          </a:p>
          <a:p>
            <a:pPr algn="justLow"/>
            <a:endParaRPr lang="ar-IQ" sz="5400" b="1" dirty="0" smtClean="0">
              <a:solidFill>
                <a:schemeClr val="accent1">
                  <a:lumMod val="75000"/>
                </a:schemeClr>
              </a:solidFill>
            </a:endParaRPr>
          </a:p>
          <a:p>
            <a:pPr algn="justLow"/>
            <a:r>
              <a:rPr lang="ar-IQ" sz="5400" b="1" dirty="0" smtClean="0">
                <a:solidFill>
                  <a:schemeClr val="accent1">
                    <a:lumMod val="75000"/>
                  </a:schemeClr>
                </a:solidFill>
              </a:rPr>
              <a:t>         أعداد طالبة الدكتوراه </a:t>
            </a:r>
          </a:p>
          <a:p>
            <a:pPr algn="justLow"/>
            <a:r>
              <a:rPr lang="ar-IQ" sz="6600" b="1" dirty="0" smtClean="0">
                <a:solidFill>
                  <a:schemeClr val="accent1">
                    <a:lumMod val="75000"/>
                  </a:schemeClr>
                </a:solidFill>
              </a:rPr>
              <a:t>       </a:t>
            </a:r>
            <a:r>
              <a:rPr lang="ar-IQ" sz="6000" b="1" dirty="0" smtClean="0">
                <a:solidFill>
                  <a:schemeClr val="accent1">
                    <a:lumMod val="75000"/>
                  </a:schemeClr>
                </a:solidFill>
              </a:rPr>
              <a:t>زينب هادي قدوري </a:t>
            </a:r>
          </a:p>
          <a:p>
            <a:pPr algn="justLow"/>
            <a:r>
              <a:rPr lang="ar-IQ" sz="6600" b="1" dirty="0" smtClean="0">
                <a:solidFill>
                  <a:schemeClr val="accent1">
                    <a:lumMod val="75000"/>
                  </a:schemeClr>
                </a:solidFill>
              </a:rPr>
              <a:t>             </a:t>
            </a:r>
            <a:r>
              <a:rPr lang="ar-IQ" sz="5400" b="1" dirty="0" smtClean="0">
                <a:solidFill>
                  <a:schemeClr val="accent1">
                    <a:lumMod val="50000"/>
                  </a:schemeClr>
                </a:solidFill>
              </a:rPr>
              <a:t>بإشراف </a:t>
            </a:r>
          </a:p>
          <a:p>
            <a:pPr algn="justLow"/>
            <a:r>
              <a:rPr lang="ar-IQ" sz="6600" b="1" dirty="0" smtClean="0">
                <a:solidFill>
                  <a:schemeClr val="accent1">
                    <a:lumMod val="75000"/>
                  </a:schemeClr>
                </a:solidFill>
              </a:rPr>
              <a:t>          </a:t>
            </a:r>
            <a:r>
              <a:rPr lang="ar-IQ" sz="6000" b="1" dirty="0" smtClean="0">
                <a:solidFill>
                  <a:schemeClr val="accent1">
                    <a:lumMod val="50000"/>
                  </a:schemeClr>
                </a:solidFill>
              </a:rPr>
              <a:t>د. محمد ابراهيم </a:t>
            </a:r>
          </a:p>
          <a:p>
            <a:pPr algn="justLow"/>
            <a:endParaRPr lang="ar-IQ" sz="6600" b="1" dirty="0">
              <a:solidFill>
                <a:schemeClr val="accent1">
                  <a:lumMod val="75000"/>
                </a:schemeClr>
              </a:solidFill>
            </a:endParaRPr>
          </a:p>
        </p:txBody>
      </p:sp>
    </p:spTree>
    <p:extLst>
      <p:ext uri="{BB962C8B-B14F-4D97-AF65-F5344CB8AC3E}">
        <p14:creationId xmlns:p14="http://schemas.microsoft.com/office/powerpoint/2010/main" val="2319258500"/>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51520" y="260648"/>
            <a:ext cx="8712968" cy="5280933"/>
          </a:xfrm>
          <a:prstGeom prst="rect">
            <a:avLst/>
          </a:prstGeom>
        </p:spPr>
        <p:txBody>
          <a:bodyPr wrap="square">
            <a:spAutoFit/>
          </a:bodyPr>
          <a:lstStyle/>
          <a:p>
            <a:pPr algn="justLow">
              <a:lnSpc>
                <a:spcPct val="115000"/>
              </a:lnSpc>
              <a:spcAft>
                <a:spcPts val="1000"/>
              </a:spcAft>
            </a:pPr>
            <a:r>
              <a:rPr lang="ar-IQ" sz="3200" b="1" dirty="0">
                <a:solidFill>
                  <a:srgbClr val="C00000"/>
                </a:solidFill>
                <a:latin typeface="Calibri"/>
                <a:ea typeface="Calibri"/>
                <a:cs typeface="Arial"/>
              </a:rPr>
              <a:t>رابعا : اختيار استراتيجية او خطط بديلة لحل المشكلة </a:t>
            </a:r>
            <a:endParaRPr lang="en-US" sz="3200" b="1" dirty="0">
              <a:solidFill>
                <a:srgbClr val="C00000"/>
              </a:solidFill>
              <a:latin typeface="Calibri"/>
              <a:ea typeface="Calibri"/>
              <a:cs typeface="Arial"/>
            </a:endParaRPr>
          </a:p>
          <a:p>
            <a:pPr algn="justLow">
              <a:lnSpc>
                <a:spcPct val="115000"/>
              </a:lnSpc>
              <a:spcAft>
                <a:spcPts val="1000"/>
              </a:spcAft>
            </a:pPr>
            <a:r>
              <a:rPr lang="ar-IQ" sz="3200" b="1" dirty="0">
                <a:latin typeface="Calibri"/>
                <a:ea typeface="Calibri"/>
                <a:cs typeface="Arial"/>
              </a:rPr>
              <a:t> عندما نقوم بتحديد المشكلة بشكل فعلي علينا ان نخطط للإستراتيجية المناسبة لحلها , وتشمل هذه الاستراتيجية تحليل تعقيدات المشكلة لعناصر مبسطة , او تتضمن عمليات متممة تقوم بتركيب عناصرها على نحو يمكن الاستفادة منه , وهناك استراتيجيات تشمل كلا من التفكير التباعدي والتفكير التقاربي ففي التفكير التباعدي يحاول توليد بدائل مختلفة لحل المشكلة بينما التفكير التقاربي يحاول ان يضيق الفجوة بين هذه البدائل لنصل الى الحل الأنسب .</a:t>
            </a:r>
            <a:endParaRPr lang="en-US" sz="3200" b="1" dirty="0">
              <a:effectLst/>
              <a:latin typeface="Calibri"/>
              <a:ea typeface="Calibri"/>
              <a:cs typeface="Arial"/>
            </a:endParaRPr>
          </a:p>
        </p:txBody>
      </p:sp>
    </p:spTree>
    <p:extLst>
      <p:ext uri="{BB962C8B-B14F-4D97-AF65-F5344CB8AC3E}">
        <p14:creationId xmlns:p14="http://schemas.microsoft.com/office/powerpoint/2010/main" val="3946397202"/>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51520" y="213617"/>
            <a:ext cx="8712968" cy="3926203"/>
          </a:xfrm>
          <a:prstGeom prst="rect">
            <a:avLst/>
          </a:prstGeom>
        </p:spPr>
        <p:txBody>
          <a:bodyPr wrap="square">
            <a:spAutoFit/>
          </a:bodyPr>
          <a:lstStyle/>
          <a:p>
            <a:pPr algn="justLow">
              <a:lnSpc>
                <a:spcPct val="115000"/>
              </a:lnSpc>
              <a:spcAft>
                <a:spcPts val="1000"/>
              </a:spcAft>
            </a:pPr>
            <a:r>
              <a:rPr lang="ar-IQ" sz="3200" b="1" dirty="0">
                <a:solidFill>
                  <a:srgbClr val="C00000"/>
                </a:solidFill>
                <a:latin typeface="Calibri"/>
                <a:ea typeface="Calibri"/>
                <a:cs typeface="Arial"/>
              </a:rPr>
              <a:t>خامسا : تحديد مصادر لحل المشكلة </a:t>
            </a:r>
            <a:endParaRPr lang="en-US" sz="3200" b="1" dirty="0">
              <a:solidFill>
                <a:srgbClr val="C00000"/>
              </a:solidFill>
              <a:latin typeface="Calibri"/>
              <a:ea typeface="Calibri"/>
              <a:cs typeface="Arial"/>
            </a:endParaRPr>
          </a:p>
          <a:p>
            <a:pPr algn="justLow"/>
            <a:r>
              <a:rPr lang="ar-IQ" sz="3200" b="1" dirty="0">
                <a:latin typeface="Calibri"/>
                <a:ea typeface="Calibri"/>
                <a:cs typeface="Arial"/>
              </a:rPr>
              <a:t>  يعتبر الوقت من العوامل المهمة والأولى في عملية إيجاد حل للمشكلة التي تواجه الفرد اما المصدر الثاني فهو الجهد المبذول او الذي تحتاج اليه قبل ان تطلب المساعدة من الاخرين , بالإضافة الى عاملي الوقت والجهد ثمة مصادر متعددة نحتاج اليها في ايجاد الحلول للمشكلات منها توفر المال اللازم والمعدات والادوات والاجهزة ذات العلاقة بالمشكلة </a:t>
            </a:r>
            <a:r>
              <a:rPr lang="ar-IQ" sz="4400" b="1" dirty="0">
                <a:latin typeface="Calibri"/>
                <a:ea typeface="Calibri"/>
                <a:cs typeface="Arial"/>
              </a:rPr>
              <a:t>.</a:t>
            </a:r>
            <a:endParaRPr lang="ar-IQ" sz="4400" b="1" dirty="0"/>
          </a:p>
        </p:txBody>
      </p:sp>
    </p:spTree>
    <p:extLst>
      <p:ext uri="{BB962C8B-B14F-4D97-AF65-F5344CB8AC3E}">
        <p14:creationId xmlns:p14="http://schemas.microsoft.com/office/powerpoint/2010/main" val="956086572"/>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251520" y="476672"/>
            <a:ext cx="8712968" cy="5127045"/>
          </a:xfrm>
          <a:prstGeom prst="rect">
            <a:avLst/>
          </a:prstGeom>
        </p:spPr>
        <p:txBody>
          <a:bodyPr wrap="square">
            <a:spAutoFit/>
          </a:bodyPr>
          <a:lstStyle/>
          <a:p>
            <a:pPr algn="justLow">
              <a:lnSpc>
                <a:spcPct val="115000"/>
              </a:lnSpc>
              <a:spcAft>
                <a:spcPts val="1000"/>
              </a:spcAft>
              <a:tabLst>
                <a:tab pos="2637155" algn="ctr"/>
              </a:tabLst>
            </a:pPr>
            <a:r>
              <a:rPr lang="ar-IQ" sz="2800" b="1" dirty="0">
                <a:solidFill>
                  <a:srgbClr val="C00000"/>
                </a:solidFill>
                <a:latin typeface="Calibri"/>
                <a:ea typeface="Calibri"/>
                <a:cs typeface="Arial"/>
              </a:rPr>
              <a:t>سادسا : مراقبة حل المشكلة </a:t>
            </a:r>
            <a:r>
              <a:rPr lang="ar-IQ" sz="2800" b="1" dirty="0">
                <a:latin typeface="Calibri"/>
                <a:ea typeface="Calibri"/>
                <a:cs typeface="Arial"/>
              </a:rPr>
              <a:t>	</a:t>
            </a:r>
            <a:endParaRPr lang="en-US" sz="2800" b="1" dirty="0">
              <a:latin typeface="Calibri"/>
              <a:ea typeface="Calibri"/>
              <a:cs typeface="Arial"/>
            </a:endParaRPr>
          </a:p>
          <a:p>
            <a:pPr algn="justLow">
              <a:lnSpc>
                <a:spcPct val="115000"/>
              </a:lnSpc>
              <a:spcAft>
                <a:spcPts val="1000"/>
              </a:spcAft>
            </a:pPr>
            <a:r>
              <a:rPr lang="ar-IQ" sz="2800" b="1" dirty="0">
                <a:latin typeface="Calibri"/>
                <a:ea typeface="Calibri"/>
                <a:cs typeface="Arial"/>
              </a:rPr>
              <a:t>  ان مراقبة خطوات الحل وتصحيح الاخطاء في الاتجاه المطلوب تمكن الأفراد من ادارة الوقت بشكل فعال , والعمل على تجنب الاخطاء واضاعة الوقت والفشل في حل المشكلة , إذ ان الافراد المتميزين الخبراء في حل المشكلة لا يتوقفون عند بداية طريق الحل بانتظار الوصول الى الهدف المنشود , وانما يقومون بعمل تقويم ذاتي مستمر لأنفسهم للتأكد من اقترابهم من هدفهم , وان لم يتوصلوا الى ذلك فأنهم يعيدون النظر للتعرف على الاخطاء التي تعوق وصولهم الى الهدف وان يبذلوا مزيدا من الجهد والتدريب والاعادة والتكرار , او قد يتبعوا خط سير جديد .</a:t>
            </a:r>
            <a:endParaRPr lang="en-US" sz="2800" b="1" dirty="0">
              <a:latin typeface="Calibri"/>
              <a:ea typeface="Calibri"/>
              <a:cs typeface="Arial"/>
            </a:endParaRPr>
          </a:p>
          <a:p>
            <a:pPr algn="justLow">
              <a:lnSpc>
                <a:spcPct val="115000"/>
              </a:lnSpc>
              <a:spcAft>
                <a:spcPts val="1000"/>
              </a:spcAft>
            </a:pPr>
            <a:r>
              <a:rPr lang="ar-IQ" dirty="0">
                <a:latin typeface="Calibri"/>
                <a:ea typeface="Calibri"/>
                <a:cs typeface="Arial"/>
              </a:rPr>
              <a:t> </a:t>
            </a:r>
            <a:endParaRPr lang="ar-IQ" dirty="0"/>
          </a:p>
        </p:txBody>
      </p:sp>
    </p:spTree>
    <p:extLst>
      <p:ext uri="{BB962C8B-B14F-4D97-AF65-F5344CB8AC3E}">
        <p14:creationId xmlns:p14="http://schemas.microsoft.com/office/powerpoint/2010/main" val="921836564"/>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51520" y="548680"/>
            <a:ext cx="8640960" cy="4367349"/>
          </a:xfrm>
          <a:prstGeom prst="rect">
            <a:avLst/>
          </a:prstGeom>
          <a:noFill/>
        </p:spPr>
        <p:txBody>
          <a:bodyPr wrap="square">
            <a:spAutoFit/>
          </a:bodyPr>
          <a:lstStyle/>
          <a:p>
            <a:pPr lvl="0" algn="justLow">
              <a:lnSpc>
                <a:spcPct val="115000"/>
              </a:lnSpc>
              <a:spcAft>
                <a:spcPts val="1000"/>
              </a:spcAft>
            </a:pPr>
            <a:r>
              <a:rPr lang="ar-IQ" sz="3200" b="1" dirty="0">
                <a:solidFill>
                  <a:srgbClr val="C00000"/>
                </a:solidFill>
                <a:latin typeface="Calibri"/>
                <a:ea typeface="Calibri"/>
                <a:cs typeface="Arial"/>
              </a:rPr>
              <a:t>سابعا : تقويم حل المشكلة </a:t>
            </a:r>
            <a:endParaRPr lang="en-US" sz="3200" b="1" dirty="0">
              <a:solidFill>
                <a:srgbClr val="C00000"/>
              </a:solidFill>
              <a:latin typeface="Calibri"/>
              <a:ea typeface="Calibri"/>
              <a:cs typeface="Arial"/>
            </a:endParaRPr>
          </a:p>
          <a:p>
            <a:pPr lvl="0" algn="justLow">
              <a:lnSpc>
                <a:spcPct val="115000"/>
              </a:lnSpc>
              <a:spcAft>
                <a:spcPts val="1000"/>
              </a:spcAft>
            </a:pPr>
            <a:r>
              <a:rPr lang="ar-IQ" sz="3200" b="1" dirty="0">
                <a:solidFill>
                  <a:prstClr val="black"/>
                </a:solidFill>
                <a:latin typeface="Calibri"/>
                <a:ea typeface="Calibri"/>
                <a:cs typeface="Arial"/>
              </a:rPr>
              <a:t>  بعد ان يتم التوصل الى حل المشكلة يتم تقويم الحل الذي توصل اليه لمعرفة قدراته على حل المشكلات التي واجهته , ففي هذه المرحلة يطرح الخبراء على انفسهم مجموعه من الاسئلة كنوع من التقويم الذاتي لهم  مثلا : </a:t>
            </a:r>
            <a:endParaRPr lang="en-US" sz="3200" b="1" dirty="0">
              <a:solidFill>
                <a:prstClr val="black"/>
              </a:solidFill>
              <a:latin typeface="Calibri"/>
              <a:ea typeface="Calibri"/>
              <a:cs typeface="Arial"/>
            </a:endParaRPr>
          </a:p>
          <a:p>
            <a:pPr lvl="0" algn="justLow">
              <a:lnSpc>
                <a:spcPct val="115000"/>
              </a:lnSpc>
              <a:spcAft>
                <a:spcPts val="1000"/>
              </a:spcAft>
            </a:pPr>
            <a:r>
              <a:rPr lang="ar-IQ" sz="3200" b="1" dirty="0">
                <a:solidFill>
                  <a:srgbClr val="0070C0"/>
                </a:solidFill>
                <a:latin typeface="Calibri"/>
                <a:ea typeface="Calibri"/>
                <a:cs typeface="Arial"/>
              </a:rPr>
              <a:t>هل انتهى الدرس بشكل جيد , او كما تم التخطيط له ؟</a:t>
            </a:r>
            <a:endParaRPr lang="en-US" sz="3200" b="1" dirty="0">
              <a:solidFill>
                <a:srgbClr val="0070C0"/>
              </a:solidFill>
              <a:latin typeface="Calibri"/>
              <a:ea typeface="Calibri"/>
              <a:cs typeface="Arial"/>
            </a:endParaRPr>
          </a:p>
          <a:p>
            <a:pPr lvl="0" algn="justLow"/>
            <a:r>
              <a:rPr lang="ar-IQ" sz="3200" b="1" dirty="0">
                <a:solidFill>
                  <a:schemeClr val="accent6">
                    <a:lumMod val="75000"/>
                  </a:schemeClr>
                </a:solidFill>
                <a:latin typeface="Calibri"/>
                <a:ea typeface="Calibri"/>
                <a:cs typeface="Arial"/>
              </a:rPr>
              <a:t>ما هو المطلوب في المرات القادمة لتحسين تعليم هذه المهارة ؟</a:t>
            </a:r>
            <a:endParaRPr lang="ar-IQ" sz="3200" b="1" dirty="0">
              <a:solidFill>
                <a:schemeClr val="accent6">
                  <a:lumMod val="75000"/>
                </a:schemeClr>
              </a:solidFill>
            </a:endParaRPr>
          </a:p>
        </p:txBody>
      </p:sp>
    </p:spTree>
    <p:extLst>
      <p:ext uri="{BB962C8B-B14F-4D97-AF65-F5344CB8AC3E}">
        <p14:creationId xmlns:p14="http://schemas.microsoft.com/office/powerpoint/2010/main" val="635576682"/>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5" y="4259374"/>
            <a:ext cx="4320479" cy="2598626"/>
          </a:xfrm>
          <a:prstGeom prst="rect">
            <a:avLst/>
          </a:prstGeom>
        </p:spPr>
      </p:pic>
      <p:sp>
        <p:nvSpPr>
          <p:cNvPr id="3" name="مستطيل 2"/>
          <p:cNvSpPr/>
          <p:nvPr/>
        </p:nvSpPr>
        <p:spPr>
          <a:xfrm>
            <a:off x="251520" y="188640"/>
            <a:ext cx="8640960" cy="5310172"/>
          </a:xfrm>
          <a:prstGeom prst="rect">
            <a:avLst/>
          </a:prstGeom>
        </p:spPr>
        <p:txBody>
          <a:bodyPr wrap="square">
            <a:spAutoFit/>
          </a:bodyPr>
          <a:lstStyle/>
          <a:p>
            <a:pPr algn="justLow">
              <a:lnSpc>
                <a:spcPct val="115000"/>
              </a:lnSpc>
              <a:spcAft>
                <a:spcPts val="1000"/>
              </a:spcAft>
            </a:pPr>
            <a:r>
              <a:rPr lang="ar-IQ" sz="3200" b="1" dirty="0">
                <a:solidFill>
                  <a:srgbClr val="C00000"/>
                </a:solidFill>
                <a:ea typeface="Calibri"/>
              </a:rPr>
              <a:t>اتخاذ القرار وتنفيذه : </a:t>
            </a:r>
            <a:endParaRPr lang="en-US" sz="3200" b="1" dirty="0">
              <a:solidFill>
                <a:srgbClr val="C00000"/>
              </a:solidFill>
              <a:ea typeface="Calibri"/>
              <a:cs typeface="Arial"/>
            </a:endParaRPr>
          </a:p>
          <a:p>
            <a:pPr algn="justLow">
              <a:lnSpc>
                <a:spcPct val="115000"/>
              </a:lnSpc>
              <a:spcAft>
                <a:spcPts val="1000"/>
              </a:spcAft>
            </a:pPr>
            <a:r>
              <a:rPr lang="ar-IQ" sz="3200" b="1" dirty="0" smtClean="0">
                <a:solidFill>
                  <a:schemeClr val="accent4">
                    <a:lumMod val="50000"/>
                  </a:schemeClr>
                </a:solidFill>
                <a:ea typeface="Calibri"/>
              </a:rPr>
              <a:t>  تتضمن </a:t>
            </a:r>
            <a:r>
              <a:rPr lang="ar-IQ" sz="3200" b="1" dirty="0">
                <a:solidFill>
                  <a:schemeClr val="accent4">
                    <a:lumMod val="50000"/>
                  </a:schemeClr>
                </a:solidFill>
                <a:ea typeface="Calibri"/>
              </a:rPr>
              <a:t>هذه المرحلة خطوتان اساسيتان من اجل إتمام عملية اتخاذ </a:t>
            </a:r>
            <a:r>
              <a:rPr lang="ar-IQ" sz="3200" b="1" dirty="0" smtClean="0">
                <a:solidFill>
                  <a:schemeClr val="accent4">
                    <a:lumMod val="50000"/>
                  </a:schemeClr>
                </a:solidFill>
                <a:ea typeface="Calibri"/>
              </a:rPr>
              <a:t>القرار </a:t>
            </a:r>
            <a:r>
              <a:rPr lang="ar-IQ" sz="3200" b="1" dirty="0">
                <a:solidFill>
                  <a:schemeClr val="accent4">
                    <a:lumMod val="50000"/>
                  </a:schemeClr>
                </a:solidFill>
                <a:ea typeface="Calibri"/>
              </a:rPr>
              <a:t>وتتمثل في : </a:t>
            </a:r>
            <a:endParaRPr lang="en-US" sz="3200" b="1" dirty="0">
              <a:solidFill>
                <a:schemeClr val="accent4">
                  <a:lumMod val="50000"/>
                </a:schemeClr>
              </a:solidFill>
              <a:ea typeface="Calibri"/>
              <a:cs typeface="Arial"/>
            </a:endParaRPr>
          </a:p>
          <a:p>
            <a:pPr algn="justLow"/>
            <a:r>
              <a:rPr lang="ar-IQ" sz="3200" b="1" dirty="0" smtClean="0">
                <a:solidFill>
                  <a:srgbClr val="C00000"/>
                </a:solidFill>
                <a:ea typeface="Calibri"/>
                <a:cs typeface="Calibri"/>
              </a:rPr>
              <a:t>1- </a:t>
            </a:r>
            <a:r>
              <a:rPr lang="ar-SA" sz="3200" b="1" dirty="0" smtClean="0">
                <a:solidFill>
                  <a:srgbClr val="C00000"/>
                </a:solidFill>
                <a:ea typeface="Calibri"/>
              </a:rPr>
              <a:t>اختيار</a:t>
            </a:r>
            <a:r>
              <a:rPr lang="ar-SA" sz="3200" b="1" dirty="0" smtClean="0">
                <a:solidFill>
                  <a:srgbClr val="C00000"/>
                </a:solidFill>
                <a:ea typeface="Calibri"/>
                <a:cs typeface="Calibri"/>
              </a:rPr>
              <a:t> </a:t>
            </a:r>
            <a:r>
              <a:rPr lang="ar-SA" sz="3200" b="1" dirty="0">
                <a:solidFill>
                  <a:srgbClr val="C00000"/>
                </a:solidFill>
                <a:ea typeface="Calibri"/>
              </a:rPr>
              <a:t>الحل</a:t>
            </a:r>
            <a:r>
              <a:rPr lang="ar-SA" sz="3200" b="1" dirty="0">
                <a:solidFill>
                  <a:srgbClr val="C00000"/>
                </a:solidFill>
                <a:ea typeface="Calibri"/>
                <a:cs typeface="Calibri"/>
              </a:rPr>
              <a:t> </a:t>
            </a:r>
            <a:r>
              <a:rPr lang="ar-SA" sz="3200" b="1" dirty="0">
                <a:solidFill>
                  <a:srgbClr val="C00000"/>
                </a:solidFill>
                <a:ea typeface="Calibri"/>
              </a:rPr>
              <a:t>الملائم</a:t>
            </a:r>
            <a:r>
              <a:rPr lang="ar-SA" sz="3200" b="1" dirty="0">
                <a:solidFill>
                  <a:srgbClr val="C00000"/>
                </a:solidFill>
                <a:ea typeface="Calibri"/>
                <a:cs typeface="Calibri"/>
              </a:rPr>
              <a:t> </a:t>
            </a:r>
            <a:r>
              <a:rPr lang="ar-SA" sz="3200" b="1" dirty="0">
                <a:solidFill>
                  <a:srgbClr val="C00000"/>
                </a:solidFill>
                <a:ea typeface="Calibri"/>
              </a:rPr>
              <a:t>للمشكلة</a:t>
            </a:r>
            <a:r>
              <a:rPr lang="ar-SA" sz="3200" b="1" dirty="0">
                <a:solidFill>
                  <a:srgbClr val="C00000"/>
                </a:solidFill>
                <a:ea typeface="Calibri"/>
                <a:cs typeface="Calibri"/>
              </a:rPr>
              <a:t> </a:t>
            </a:r>
            <a:r>
              <a:rPr lang="ar-IQ" sz="3200" b="1" dirty="0">
                <a:solidFill>
                  <a:srgbClr val="C00000"/>
                </a:solidFill>
                <a:ea typeface="Calibri"/>
              </a:rPr>
              <a:t>(</a:t>
            </a:r>
            <a:r>
              <a:rPr lang="ar-SA" sz="3200" b="1" dirty="0">
                <a:solidFill>
                  <a:srgbClr val="C00000"/>
                </a:solidFill>
                <a:ea typeface="Calibri"/>
              </a:rPr>
              <a:t>اتخاذ</a:t>
            </a:r>
            <a:r>
              <a:rPr lang="ar-SA" sz="3200" b="1" dirty="0">
                <a:solidFill>
                  <a:srgbClr val="C00000"/>
                </a:solidFill>
                <a:ea typeface="Calibri"/>
                <a:cs typeface="Calibri"/>
              </a:rPr>
              <a:t> </a:t>
            </a:r>
            <a:r>
              <a:rPr lang="ar-SA" sz="3200" b="1" dirty="0">
                <a:solidFill>
                  <a:srgbClr val="C00000"/>
                </a:solidFill>
                <a:ea typeface="Calibri"/>
              </a:rPr>
              <a:t>القرار</a:t>
            </a:r>
            <a:r>
              <a:rPr lang="ar-IQ" sz="3200" b="1" dirty="0" smtClean="0">
                <a:solidFill>
                  <a:srgbClr val="C00000"/>
                </a:solidFill>
                <a:ea typeface="Calibri"/>
              </a:rPr>
              <a:t>) .</a:t>
            </a:r>
          </a:p>
          <a:p>
            <a:pPr algn="justLow"/>
            <a:r>
              <a:rPr lang="ar-SA" sz="3200" dirty="0">
                <a:latin typeface="Calibri"/>
                <a:ea typeface="Calibri"/>
                <a:cs typeface="Arial"/>
              </a:rPr>
              <a:t> </a:t>
            </a:r>
            <a:r>
              <a:rPr lang="ar-SA" sz="3600" b="1" dirty="0">
                <a:latin typeface="Calibri"/>
                <a:ea typeface="Calibri"/>
                <a:cs typeface="Arial"/>
              </a:rPr>
              <a:t>تعد هذه الخطوة مصب الخطوات السابقة ، حيث ان كل تلك الخطوات تخدم مرحلة اختيار البدائل ، فبعد التعرف على المشكلة وتحديدها وتحليل المشكلة وتقييمها ، وجمع المعلومات والبيانات واقتراح الحلول المناسبة يتم تقنين كل حل على حدى للتوصل إلى افضل الحلول .</a:t>
            </a:r>
            <a:endParaRPr lang="ar-IQ" sz="3600" b="1" dirty="0" smtClean="0">
              <a:ea typeface="Calibri"/>
            </a:endParaRPr>
          </a:p>
        </p:txBody>
      </p:sp>
    </p:spTree>
    <p:extLst>
      <p:ext uri="{BB962C8B-B14F-4D97-AF65-F5344CB8AC3E}">
        <p14:creationId xmlns:p14="http://schemas.microsoft.com/office/powerpoint/2010/main" val="337468744"/>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79512" y="764704"/>
            <a:ext cx="8784976" cy="4184735"/>
          </a:xfrm>
          <a:prstGeom prst="rect">
            <a:avLst/>
          </a:prstGeom>
        </p:spPr>
        <p:txBody>
          <a:bodyPr wrap="square">
            <a:spAutoFit/>
          </a:bodyPr>
          <a:lstStyle/>
          <a:p>
            <a:pPr lvl="0" algn="justLow">
              <a:lnSpc>
                <a:spcPct val="115000"/>
              </a:lnSpc>
              <a:spcAft>
                <a:spcPts val="1000"/>
              </a:spcAft>
            </a:pPr>
            <a:r>
              <a:rPr lang="ar-IQ" sz="3200" b="1" dirty="0" smtClean="0">
                <a:solidFill>
                  <a:srgbClr val="C00000"/>
                </a:solidFill>
                <a:latin typeface="Calibri"/>
                <a:ea typeface="Calibri"/>
                <a:cs typeface="Arial"/>
              </a:rPr>
              <a:t>2- تنفيذ </a:t>
            </a:r>
            <a:r>
              <a:rPr lang="ar-IQ" sz="3200" b="1" dirty="0">
                <a:solidFill>
                  <a:srgbClr val="C00000"/>
                </a:solidFill>
                <a:latin typeface="Calibri"/>
                <a:ea typeface="Calibri"/>
                <a:cs typeface="Arial"/>
              </a:rPr>
              <a:t>القرار</a:t>
            </a:r>
            <a:endParaRPr lang="en-US" sz="3200" b="1" dirty="0">
              <a:solidFill>
                <a:srgbClr val="C00000"/>
              </a:solidFill>
              <a:latin typeface="Calibri"/>
              <a:ea typeface="Calibri"/>
              <a:cs typeface="Arial"/>
            </a:endParaRPr>
          </a:p>
          <a:p>
            <a:pPr algn="justLow">
              <a:lnSpc>
                <a:spcPct val="115000"/>
              </a:lnSpc>
              <a:spcAft>
                <a:spcPts val="1000"/>
              </a:spcAft>
            </a:pPr>
            <a:r>
              <a:rPr lang="ar-IQ" sz="3200" b="1" dirty="0">
                <a:latin typeface="Calibri"/>
                <a:ea typeface="Calibri"/>
                <a:cs typeface="Arial"/>
              </a:rPr>
              <a:t>   تتمثل هذه الخطوة في جملة الإجراءات التنفيذية التي تجسد القرار واقعيا ولذلك ينبغي توفر جملة من الشروط حتى يحقق تنفيذ القرار الأهداف المرجوة من بينها " مدى كفاءة مجموع العاملين القائمين على تنفيذه  , ومدى اقتناعهم بأهمية القرار وصحة الاختيار ، إضافة إلى ضرورة توفير جميع الإمكانيات اللازمة لتنفيذه .</a:t>
            </a:r>
            <a:endParaRPr lang="en-US" sz="3200" b="1" dirty="0">
              <a:effectLst/>
              <a:latin typeface="Calibri"/>
              <a:ea typeface="Calibri"/>
              <a:cs typeface="Arial"/>
            </a:endParaRPr>
          </a:p>
        </p:txBody>
      </p:sp>
    </p:spTree>
    <p:extLst>
      <p:ext uri="{BB962C8B-B14F-4D97-AF65-F5344CB8AC3E}">
        <p14:creationId xmlns:p14="http://schemas.microsoft.com/office/powerpoint/2010/main" val="3818722230"/>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2952469"/>
            <a:ext cx="5256584" cy="3905531"/>
          </a:xfrm>
          <a:prstGeom prst="rect">
            <a:avLst/>
          </a:prstGeom>
        </p:spPr>
      </p:pic>
      <p:sp>
        <p:nvSpPr>
          <p:cNvPr id="3" name="مستطيل 2"/>
          <p:cNvSpPr/>
          <p:nvPr/>
        </p:nvSpPr>
        <p:spPr>
          <a:xfrm>
            <a:off x="251520" y="116632"/>
            <a:ext cx="8784976" cy="4701865"/>
          </a:xfrm>
          <a:prstGeom prst="rect">
            <a:avLst/>
          </a:prstGeom>
        </p:spPr>
        <p:txBody>
          <a:bodyPr wrap="square">
            <a:spAutoFit/>
          </a:bodyPr>
          <a:lstStyle/>
          <a:p>
            <a:pPr algn="justLow">
              <a:lnSpc>
                <a:spcPct val="115000"/>
              </a:lnSpc>
              <a:spcAft>
                <a:spcPts val="1000"/>
              </a:spcAft>
            </a:pPr>
            <a:r>
              <a:rPr lang="ar-IQ" sz="3200" b="1" dirty="0">
                <a:solidFill>
                  <a:srgbClr val="C00000"/>
                </a:solidFill>
                <a:ea typeface="Calibri"/>
              </a:rPr>
              <a:t>أنواع اتخاذ القرار :</a:t>
            </a:r>
            <a:endParaRPr lang="en-US" sz="3200" b="1" dirty="0">
              <a:solidFill>
                <a:srgbClr val="C00000"/>
              </a:solidFill>
              <a:ea typeface="Calibri"/>
              <a:cs typeface="Arial"/>
            </a:endParaRPr>
          </a:p>
          <a:p>
            <a:pPr marL="342900" lvl="0" indent="-342900" algn="justLow">
              <a:lnSpc>
                <a:spcPct val="115000"/>
              </a:lnSpc>
              <a:buFont typeface="+mj-lt"/>
              <a:buAutoNum type="arabicPeriod"/>
            </a:pPr>
            <a:r>
              <a:rPr lang="ar-IQ" sz="3200" b="1" dirty="0">
                <a:solidFill>
                  <a:srgbClr val="C00000"/>
                </a:solidFill>
                <a:ea typeface="Calibri"/>
              </a:rPr>
              <a:t>القرار الفردي : </a:t>
            </a:r>
            <a:r>
              <a:rPr lang="ar-IQ" sz="3200" b="1" dirty="0">
                <a:ea typeface="Calibri"/>
              </a:rPr>
              <a:t>يقٌوم على اساس انفراد الفرد باتخاذ القرار دون مشاركة الاخر ينٌ وهو قرار غالبا ما يكٌون متسلط حيثٌ يسٌتخدم فيهٌ معارف والمعلومات المتاحة له في اتخاذ القرار .</a:t>
            </a:r>
            <a:endParaRPr lang="en-US" sz="3200" b="1" dirty="0">
              <a:ea typeface="Calibri"/>
              <a:cs typeface="Arial"/>
            </a:endParaRPr>
          </a:p>
          <a:p>
            <a:pPr marL="342900" lvl="0" indent="-342900" algn="justLow">
              <a:lnSpc>
                <a:spcPct val="115000"/>
              </a:lnSpc>
              <a:spcAft>
                <a:spcPts val="1000"/>
              </a:spcAft>
              <a:buFont typeface="+mj-lt"/>
              <a:buAutoNum type="arabicPeriod"/>
            </a:pPr>
            <a:r>
              <a:rPr lang="en-US" sz="3200" b="1" dirty="0">
                <a:solidFill>
                  <a:srgbClr val="C00000"/>
                </a:solidFill>
                <a:latin typeface="Arial"/>
                <a:ea typeface="Calibri"/>
                <a:cs typeface="Arial"/>
              </a:rPr>
              <a:t> </a:t>
            </a:r>
            <a:r>
              <a:rPr lang="ar-IQ" sz="3200" b="1" dirty="0">
                <a:solidFill>
                  <a:srgbClr val="C00000"/>
                </a:solidFill>
                <a:latin typeface="Arial"/>
                <a:ea typeface="Calibri"/>
              </a:rPr>
              <a:t>القرار الجماعي : </a:t>
            </a:r>
            <a:r>
              <a:rPr lang="ar-IQ" sz="3200" b="1" dirty="0">
                <a:latin typeface="Arial"/>
                <a:ea typeface="Calibri"/>
              </a:rPr>
              <a:t>يقٌوم على اساس المشاركة الجماعيةٌ في اتخاذ القرار .</a:t>
            </a:r>
            <a:endParaRPr lang="en-US" sz="3200" b="1" dirty="0">
              <a:ea typeface="Calibri"/>
              <a:cs typeface="Arial"/>
            </a:endParaRPr>
          </a:p>
        </p:txBody>
      </p:sp>
    </p:spTree>
    <p:extLst>
      <p:ext uri="{BB962C8B-B14F-4D97-AF65-F5344CB8AC3E}">
        <p14:creationId xmlns:p14="http://schemas.microsoft.com/office/powerpoint/2010/main" val="3409984568"/>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308" y="2924944"/>
            <a:ext cx="3654560" cy="3933056"/>
          </a:xfrm>
          <a:prstGeom prst="rect">
            <a:avLst/>
          </a:prstGeom>
        </p:spPr>
      </p:pic>
      <p:sp>
        <p:nvSpPr>
          <p:cNvPr id="3" name="مستطيل 2"/>
          <p:cNvSpPr/>
          <p:nvPr/>
        </p:nvSpPr>
        <p:spPr>
          <a:xfrm>
            <a:off x="0" y="0"/>
            <a:ext cx="9144000" cy="6086794"/>
          </a:xfrm>
          <a:prstGeom prst="rect">
            <a:avLst/>
          </a:prstGeom>
        </p:spPr>
        <p:txBody>
          <a:bodyPr wrap="square">
            <a:spAutoFit/>
          </a:bodyPr>
          <a:lstStyle/>
          <a:p>
            <a:pPr algn="justLow">
              <a:lnSpc>
                <a:spcPct val="115000"/>
              </a:lnSpc>
              <a:spcAft>
                <a:spcPts val="1000"/>
              </a:spcAft>
            </a:pPr>
            <a:r>
              <a:rPr lang="ar-IQ" sz="2400" b="1" dirty="0">
                <a:ea typeface="Calibri"/>
              </a:rPr>
              <a:t>وبذلك تهدف مهارة حل المشكلات واتخاذ القرار الى تحقيقٌ المطالب التالية  :</a:t>
            </a:r>
            <a:endParaRPr lang="en-US" sz="2400" b="1" dirty="0">
              <a:ea typeface="Calibri"/>
              <a:cs typeface="Arial"/>
            </a:endParaRPr>
          </a:p>
          <a:p>
            <a:pPr algn="justLow">
              <a:lnSpc>
                <a:spcPct val="115000"/>
              </a:lnSpc>
              <a:spcAft>
                <a:spcPts val="1000"/>
              </a:spcAft>
            </a:pPr>
            <a:r>
              <a:rPr lang="ar-IQ" sz="2400" b="1" dirty="0">
                <a:solidFill>
                  <a:srgbClr val="C00000"/>
                </a:solidFill>
                <a:ea typeface="Calibri"/>
              </a:rPr>
              <a:t>1 - </a:t>
            </a:r>
            <a:r>
              <a:rPr lang="ar-IQ" sz="2400" b="1" dirty="0">
                <a:ea typeface="Calibri"/>
              </a:rPr>
              <a:t>إثارة الدافعية : </a:t>
            </a:r>
            <a:r>
              <a:rPr lang="ar-IQ" sz="2400" b="1" dirty="0">
                <a:solidFill>
                  <a:srgbClr val="C00000"/>
                </a:solidFill>
                <a:ea typeface="Calibri"/>
              </a:rPr>
              <a:t>إذا فقدت الدافعية لحل المشكلات فقد الحل  .</a:t>
            </a:r>
            <a:endParaRPr lang="en-US" sz="2400" b="1" dirty="0">
              <a:solidFill>
                <a:srgbClr val="C00000"/>
              </a:solidFill>
              <a:ea typeface="Calibri"/>
              <a:cs typeface="Arial"/>
            </a:endParaRPr>
          </a:p>
          <a:p>
            <a:pPr algn="justLow">
              <a:lnSpc>
                <a:spcPct val="115000"/>
              </a:lnSpc>
              <a:spcAft>
                <a:spcPts val="1000"/>
              </a:spcAft>
            </a:pPr>
            <a:r>
              <a:rPr lang="ar-IQ" sz="2400" b="1" dirty="0">
                <a:solidFill>
                  <a:srgbClr val="C00000"/>
                </a:solidFill>
                <a:ea typeface="Calibri"/>
              </a:rPr>
              <a:t>2 - </a:t>
            </a:r>
            <a:r>
              <a:rPr lang="ar-IQ" sz="2400" b="1" dirty="0">
                <a:ea typeface="Calibri"/>
              </a:rPr>
              <a:t>تنمية المعلومات المعرفية : </a:t>
            </a:r>
            <a:r>
              <a:rPr lang="ar-IQ" sz="2400" b="1" dirty="0">
                <a:solidFill>
                  <a:srgbClr val="C00000"/>
                </a:solidFill>
                <a:ea typeface="Calibri"/>
              </a:rPr>
              <a:t>عن طريق حل المشكلات تنمى النواح المعرفية لدى الفرد من تقص والبحث عن الحلول .</a:t>
            </a:r>
            <a:endParaRPr lang="en-US" sz="2400" b="1" dirty="0">
              <a:solidFill>
                <a:srgbClr val="C00000"/>
              </a:solidFill>
              <a:ea typeface="Calibri"/>
              <a:cs typeface="Arial"/>
            </a:endParaRPr>
          </a:p>
          <a:p>
            <a:pPr algn="justLow">
              <a:lnSpc>
                <a:spcPct val="115000"/>
              </a:lnSpc>
              <a:spcAft>
                <a:spcPts val="1000"/>
              </a:spcAft>
            </a:pPr>
            <a:r>
              <a:rPr lang="ar-IQ" sz="2400" b="1" dirty="0">
                <a:solidFill>
                  <a:srgbClr val="C00000"/>
                </a:solidFill>
                <a:ea typeface="Calibri"/>
              </a:rPr>
              <a:t>3 - </a:t>
            </a:r>
            <a:r>
              <a:rPr lang="ar-IQ" sz="2400" b="1" dirty="0">
                <a:ea typeface="Calibri"/>
              </a:rPr>
              <a:t>استخدام أساليب التفكير المختلفة </a:t>
            </a:r>
            <a:r>
              <a:rPr lang="ar-IQ" sz="2400" b="1" dirty="0">
                <a:solidFill>
                  <a:srgbClr val="C00000"/>
                </a:solidFill>
                <a:ea typeface="Calibri"/>
              </a:rPr>
              <a:t>, " الدنيا والعليا "  في حل المشكلات :</a:t>
            </a:r>
            <a:endParaRPr lang="en-US" sz="2400" b="1" dirty="0">
              <a:solidFill>
                <a:srgbClr val="C00000"/>
              </a:solidFill>
              <a:ea typeface="Calibri"/>
              <a:cs typeface="Arial"/>
            </a:endParaRPr>
          </a:p>
          <a:p>
            <a:pPr algn="justLow">
              <a:lnSpc>
                <a:spcPct val="115000"/>
              </a:lnSpc>
              <a:spcAft>
                <a:spcPts val="1000"/>
              </a:spcAft>
            </a:pPr>
            <a:r>
              <a:rPr lang="ar-IQ" sz="2400" b="1" dirty="0">
                <a:solidFill>
                  <a:srgbClr val="C00000"/>
                </a:solidFill>
                <a:ea typeface="Calibri"/>
              </a:rPr>
              <a:t>الدنيا : هي قضية واحدة و اسلوب واحد مثل الاستنتاج , الاستقراء , الاستنباط , التصنيف , التلخيص .</a:t>
            </a:r>
            <a:endParaRPr lang="en-US" sz="2400" b="1" dirty="0">
              <a:solidFill>
                <a:srgbClr val="C00000"/>
              </a:solidFill>
              <a:ea typeface="Calibri"/>
              <a:cs typeface="Arial"/>
            </a:endParaRPr>
          </a:p>
          <a:p>
            <a:pPr algn="justLow">
              <a:lnSpc>
                <a:spcPct val="115000"/>
              </a:lnSpc>
              <a:spcAft>
                <a:spcPts val="1000"/>
              </a:spcAft>
            </a:pPr>
            <a:r>
              <a:rPr lang="ar-IQ" sz="2400" b="1" dirty="0">
                <a:solidFill>
                  <a:srgbClr val="C00000"/>
                </a:solidFill>
                <a:ea typeface="Calibri"/>
              </a:rPr>
              <a:t>العليا : هي أكثر من مهارة الدنيا مثل التفكير الابداعي .</a:t>
            </a:r>
            <a:endParaRPr lang="en-US" sz="2400" b="1" dirty="0">
              <a:solidFill>
                <a:srgbClr val="C00000"/>
              </a:solidFill>
              <a:ea typeface="Calibri"/>
              <a:cs typeface="Arial"/>
            </a:endParaRPr>
          </a:p>
          <a:p>
            <a:pPr algn="justLow">
              <a:lnSpc>
                <a:spcPct val="115000"/>
              </a:lnSpc>
              <a:spcAft>
                <a:spcPts val="1000"/>
              </a:spcAft>
            </a:pPr>
            <a:r>
              <a:rPr lang="ar-IQ" sz="2400" b="1" dirty="0">
                <a:solidFill>
                  <a:srgbClr val="C00000"/>
                </a:solidFill>
                <a:ea typeface="Calibri"/>
              </a:rPr>
              <a:t>4 - </a:t>
            </a:r>
            <a:r>
              <a:rPr lang="ar-IQ" sz="2400" b="1" dirty="0">
                <a:ea typeface="Calibri"/>
              </a:rPr>
              <a:t>تعزيز الجانب الايجابي الفعال اثناء حل المشكلات </a:t>
            </a:r>
            <a:r>
              <a:rPr lang="ar-IQ" sz="2400" b="1" dirty="0">
                <a:solidFill>
                  <a:srgbClr val="C00000"/>
                </a:solidFill>
                <a:ea typeface="Calibri"/>
              </a:rPr>
              <a:t>.</a:t>
            </a:r>
            <a:endParaRPr lang="en-US" sz="2400" b="1" dirty="0">
              <a:solidFill>
                <a:srgbClr val="C00000"/>
              </a:solidFill>
              <a:ea typeface="Calibri"/>
              <a:cs typeface="Arial"/>
            </a:endParaRPr>
          </a:p>
          <a:p>
            <a:pPr algn="justLow">
              <a:lnSpc>
                <a:spcPct val="115000"/>
              </a:lnSpc>
              <a:spcAft>
                <a:spcPts val="1000"/>
              </a:spcAft>
            </a:pPr>
            <a:r>
              <a:rPr lang="ar-IQ" sz="2400" b="1" dirty="0">
                <a:solidFill>
                  <a:srgbClr val="C00000"/>
                </a:solidFill>
                <a:ea typeface="Calibri"/>
              </a:rPr>
              <a:t>5 - </a:t>
            </a:r>
            <a:r>
              <a:rPr lang="ar-IQ" sz="2400" b="1" dirty="0">
                <a:ea typeface="Calibri"/>
              </a:rPr>
              <a:t>توظيف الخبرات السابقة ف حل المشكلات </a:t>
            </a:r>
            <a:r>
              <a:rPr lang="ar-IQ" dirty="0">
                <a:solidFill>
                  <a:srgbClr val="C00000"/>
                </a:solidFill>
                <a:ea typeface="Calibri"/>
              </a:rPr>
              <a:t>.</a:t>
            </a:r>
            <a:endParaRPr lang="en-US" sz="1200" dirty="0">
              <a:solidFill>
                <a:srgbClr val="C00000"/>
              </a:solidFill>
              <a:ea typeface="Calibri"/>
              <a:cs typeface="Arial"/>
            </a:endParaRPr>
          </a:p>
        </p:txBody>
      </p:sp>
    </p:spTree>
    <p:extLst>
      <p:ext uri="{BB962C8B-B14F-4D97-AF65-F5344CB8AC3E}">
        <p14:creationId xmlns:p14="http://schemas.microsoft.com/office/powerpoint/2010/main" val="2976231183"/>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524" y="4753800"/>
            <a:ext cx="5552933" cy="2076294"/>
          </a:xfrm>
          <a:prstGeom prst="rect">
            <a:avLst/>
          </a:prstGeom>
        </p:spPr>
      </p:pic>
      <p:sp>
        <p:nvSpPr>
          <p:cNvPr id="3" name="مستطيل 2"/>
          <p:cNvSpPr/>
          <p:nvPr/>
        </p:nvSpPr>
        <p:spPr>
          <a:xfrm>
            <a:off x="0" y="116632"/>
            <a:ext cx="9144000" cy="4637167"/>
          </a:xfrm>
          <a:prstGeom prst="rect">
            <a:avLst/>
          </a:prstGeom>
        </p:spPr>
        <p:txBody>
          <a:bodyPr wrap="square">
            <a:spAutoFit/>
          </a:bodyPr>
          <a:lstStyle/>
          <a:p>
            <a:pPr algn="justLow">
              <a:lnSpc>
                <a:spcPct val="115000"/>
              </a:lnSpc>
              <a:spcAft>
                <a:spcPts val="1000"/>
              </a:spcAft>
            </a:pPr>
            <a:r>
              <a:rPr lang="ar-IQ" sz="2800" b="1" dirty="0">
                <a:solidFill>
                  <a:srgbClr val="C00000"/>
                </a:solidFill>
                <a:ea typeface="Calibri"/>
              </a:rPr>
              <a:t>خصائص الخبير في حل المشكلات </a:t>
            </a:r>
            <a:endParaRPr lang="en-US" sz="2800" b="1" dirty="0">
              <a:solidFill>
                <a:srgbClr val="C00000"/>
              </a:solidFill>
              <a:ea typeface="Calibri"/>
              <a:cs typeface="Arial"/>
            </a:endParaRPr>
          </a:p>
          <a:p>
            <a:pPr marL="342900" lvl="0" indent="-342900" algn="justLow">
              <a:lnSpc>
                <a:spcPct val="115000"/>
              </a:lnSpc>
              <a:buFont typeface="+mj-lt"/>
              <a:buAutoNum type="arabicPeriod"/>
            </a:pPr>
            <a:r>
              <a:rPr lang="ar-IQ" sz="2800" b="1" dirty="0">
                <a:ea typeface="Calibri"/>
              </a:rPr>
              <a:t>ان تكون لديه الرغبة والسمات الشخصية التي تناسب هذه المهارة وان يكون لديه اتجاه ايجابي وثقة بنفسه لمساعدة الاخرين .</a:t>
            </a:r>
            <a:endParaRPr lang="en-US" sz="2800" b="1" dirty="0">
              <a:ea typeface="Calibri"/>
              <a:cs typeface="Arial"/>
            </a:endParaRPr>
          </a:p>
          <a:p>
            <a:pPr marL="342900" lvl="0" indent="-342900" algn="justLow">
              <a:lnSpc>
                <a:spcPct val="115000"/>
              </a:lnSpc>
              <a:buFont typeface="+mj-lt"/>
              <a:buAutoNum type="arabicPeriod"/>
            </a:pPr>
            <a:r>
              <a:rPr lang="ar-IQ" sz="2800" b="1" dirty="0">
                <a:ea typeface="Calibri"/>
              </a:rPr>
              <a:t>الحيوية والنشاط وعدم الملل من متابعة حل المشكلة .</a:t>
            </a:r>
            <a:endParaRPr lang="en-US" sz="2800" b="1" dirty="0">
              <a:ea typeface="Calibri"/>
              <a:cs typeface="Arial"/>
            </a:endParaRPr>
          </a:p>
          <a:p>
            <a:pPr marL="342900" lvl="0" indent="-342900" algn="justLow">
              <a:lnSpc>
                <a:spcPct val="115000"/>
              </a:lnSpc>
              <a:buFont typeface="+mj-lt"/>
              <a:buAutoNum type="arabicPeriod"/>
            </a:pPr>
            <a:r>
              <a:rPr lang="ar-IQ" sz="2800" b="1" dirty="0">
                <a:ea typeface="Calibri"/>
              </a:rPr>
              <a:t>لديه قاعدة معلوماتية واسعه في مجال تخصصه .</a:t>
            </a:r>
            <a:endParaRPr lang="en-US" sz="2800" b="1" dirty="0">
              <a:ea typeface="Calibri"/>
              <a:cs typeface="Arial"/>
            </a:endParaRPr>
          </a:p>
          <a:p>
            <a:pPr marL="342900" lvl="0" indent="-342900" algn="justLow">
              <a:lnSpc>
                <a:spcPct val="115000"/>
              </a:lnSpc>
              <a:buFont typeface="+mj-lt"/>
              <a:buAutoNum type="arabicPeriod"/>
            </a:pPr>
            <a:r>
              <a:rPr lang="ar-IQ" sz="2800" b="1" dirty="0">
                <a:ea typeface="Calibri"/>
              </a:rPr>
              <a:t>لديه معرفه واسعه باستراتيجيات حل المشكلات .</a:t>
            </a:r>
            <a:endParaRPr lang="en-US" sz="2800" b="1" dirty="0">
              <a:ea typeface="Calibri"/>
              <a:cs typeface="Arial"/>
            </a:endParaRPr>
          </a:p>
          <a:p>
            <a:pPr marL="342900" lvl="0" indent="-342900" algn="justLow">
              <a:lnSpc>
                <a:spcPct val="115000"/>
              </a:lnSpc>
              <a:spcAft>
                <a:spcPts val="1000"/>
              </a:spcAft>
              <a:buFont typeface="+mj-lt"/>
              <a:buAutoNum type="arabicPeriod"/>
            </a:pPr>
            <a:r>
              <a:rPr lang="ar-IQ" sz="2800" b="1" dirty="0">
                <a:ea typeface="Calibri"/>
              </a:rPr>
              <a:t>تجنب التخمين والاعتماد على التأمل . </a:t>
            </a:r>
            <a:endParaRPr lang="en-US" sz="2800" b="1" dirty="0">
              <a:ea typeface="Calibri"/>
              <a:cs typeface="Arial"/>
            </a:endParaRPr>
          </a:p>
        </p:txBody>
      </p:sp>
    </p:spTree>
    <p:extLst>
      <p:ext uri="{BB962C8B-B14F-4D97-AF65-F5344CB8AC3E}">
        <p14:creationId xmlns:p14="http://schemas.microsoft.com/office/powerpoint/2010/main" val="921886047"/>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20711" y="692696"/>
            <a:ext cx="8640960" cy="5262979"/>
          </a:xfrm>
          <a:prstGeom prst="rect">
            <a:avLst/>
          </a:prstGeom>
        </p:spPr>
        <p:txBody>
          <a:bodyPr wrap="square">
            <a:spAutoFit/>
          </a:bodyPr>
          <a:lstStyle/>
          <a:p>
            <a:r>
              <a:rPr lang="ar-IQ" sz="2400" b="1" dirty="0">
                <a:solidFill>
                  <a:srgbClr val="C00000"/>
                </a:solidFill>
              </a:rPr>
              <a:t>المشكلة </a:t>
            </a:r>
            <a:r>
              <a:rPr lang="ar-IQ" sz="2400" b="1" dirty="0" smtClean="0">
                <a:solidFill>
                  <a:srgbClr val="C00000"/>
                </a:solidFill>
              </a:rPr>
              <a:t> :- </a:t>
            </a:r>
            <a:endParaRPr lang="ar-IQ" sz="2400" b="1" dirty="0">
              <a:solidFill>
                <a:srgbClr val="C00000"/>
              </a:solidFill>
            </a:endParaRPr>
          </a:p>
          <a:p>
            <a:pPr algn="justLow"/>
            <a:r>
              <a:rPr lang="ar-IQ" sz="2400" b="1" dirty="0"/>
              <a:t>  احمد طالب في كلية التربية في المرحلة الثانية التحق ب هذه الكلية منذ اربع سنوات  بتشجيع كبير من والده و والدته ومجموعة من اقاربه وكذلك بعض اصدقاءه ولكنه بقي في المرحلة الاولى عاميين وفي المرحلة الثانية عاميين ايضا وكثير من درجاته في مواد مختلفة مقبولة ف هو يحصل  على درجات منخفضة في الرياضيات والفيزياء بينما يحصل على درجات جيدة في بعض المواد مثل اللغة العربية والوطني كما انه يقضي اوقات قليلة في استذكار دروسه فلا يعطي للاستذكار اكثر من ساعه في اليوم وقرب الامتحان يزيد من معدلات استذكاره , وهذا الطالب عرف عنه دماثة الخلق وطيب الاخلاق والعلاقة الطيبة مع زملائه وهو يتمتع بظروف اسرية جيدة , كما انه نشط في عدة  انشطة رياضية واجتماعيه بالمدرسة .</a:t>
            </a:r>
          </a:p>
        </p:txBody>
      </p:sp>
    </p:spTree>
    <p:extLst>
      <p:ext uri="{BB962C8B-B14F-4D97-AF65-F5344CB8AC3E}">
        <p14:creationId xmlns:p14="http://schemas.microsoft.com/office/powerpoint/2010/main" val="4108152061"/>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539552" y="188640"/>
            <a:ext cx="8208912" cy="2677656"/>
          </a:xfrm>
          <a:prstGeom prst="rect">
            <a:avLst/>
          </a:prstGeom>
        </p:spPr>
        <p:txBody>
          <a:bodyPr wrap="square">
            <a:spAutoFit/>
          </a:bodyPr>
          <a:lstStyle/>
          <a:p>
            <a:pPr lvl="0" algn="just"/>
            <a:r>
              <a:rPr lang="ar-IQ" sz="3600" b="1" dirty="0">
                <a:solidFill>
                  <a:prstClr val="black"/>
                </a:solidFill>
                <a:ea typeface="Calibri"/>
              </a:rPr>
              <a:t>مهارة حل المشكلات واتخاذ القرار : </a:t>
            </a:r>
          </a:p>
          <a:p>
            <a:pPr lvl="0" algn="just"/>
            <a:r>
              <a:rPr lang="ar-IQ" sz="3600" b="1" dirty="0">
                <a:solidFill>
                  <a:srgbClr val="C00000"/>
                </a:solidFill>
                <a:ea typeface="Calibri"/>
              </a:rPr>
              <a:t>  </a:t>
            </a:r>
            <a:r>
              <a:rPr lang="ar-IQ" sz="3200" b="1" dirty="0">
                <a:solidFill>
                  <a:srgbClr val="C00000"/>
                </a:solidFill>
                <a:ea typeface="Calibri"/>
              </a:rPr>
              <a:t>تعد مهارة حل المشكلات من الموضوعات المهمة والأساسية في مختلف مجالات الحياة سواء في التربية والتعليم او في مجال اعمال المهن الاخرى , حيث اصبحت القدرة على حل المشكلات ضرورة ملحة في كل مجالات النشاط الانساني .</a:t>
            </a:r>
            <a:endParaRPr lang="ar-IQ" sz="3200" b="1" dirty="0">
              <a:solidFill>
                <a:srgbClr val="C00000"/>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9050" y="2996952"/>
            <a:ext cx="6565900" cy="3614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089336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79512" y="1268760"/>
            <a:ext cx="8712968" cy="3970318"/>
          </a:xfrm>
          <a:prstGeom prst="rect">
            <a:avLst/>
          </a:prstGeom>
        </p:spPr>
        <p:txBody>
          <a:bodyPr wrap="square">
            <a:spAutoFit/>
          </a:bodyPr>
          <a:lstStyle/>
          <a:p>
            <a:pPr algn="justLow"/>
            <a:r>
              <a:rPr lang="ar-IQ" sz="2800" b="1" dirty="0">
                <a:solidFill>
                  <a:srgbClr val="C00000"/>
                </a:solidFill>
              </a:rPr>
              <a:t>يمكن تحديد مشكلة احمد على النحو الاتي : </a:t>
            </a:r>
          </a:p>
          <a:p>
            <a:pPr algn="justLow"/>
            <a:r>
              <a:rPr lang="ar-IQ" sz="2800" b="1" dirty="0"/>
              <a:t>_ الاعتماد في رأيه على الاخرين ( عدم استقلاله بالرأي ) .</a:t>
            </a:r>
          </a:p>
          <a:p>
            <a:pPr algn="justLow"/>
            <a:r>
              <a:rPr lang="ar-IQ" sz="2800" b="1" dirty="0"/>
              <a:t>_ نقص الوقت الذي يخصصه للاستذكار .</a:t>
            </a:r>
          </a:p>
          <a:p>
            <a:pPr algn="justLow"/>
            <a:r>
              <a:rPr lang="ar-IQ" sz="2800" b="1" dirty="0"/>
              <a:t>_ الانشطة الاجتماعية والرياضية تأخذ منه وقتا طويلا .</a:t>
            </a:r>
          </a:p>
          <a:p>
            <a:pPr algn="justLow"/>
            <a:r>
              <a:rPr lang="ar-IQ" sz="2800" b="1" dirty="0"/>
              <a:t>_ عدم ملائمة الاهداف المهنية والتعليمية التي حددها لنفسه .</a:t>
            </a:r>
          </a:p>
          <a:p>
            <a:pPr algn="justLow"/>
            <a:r>
              <a:rPr lang="ar-IQ" sz="2800" b="1" dirty="0"/>
              <a:t>_انخفاض درجاته في مقررات معينه .</a:t>
            </a:r>
          </a:p>
        </p:txBody>
      </p:sp>
    </p:spTree>
    <p:extLst>
      <p:ext uri="{BB962C8B-B14F-4D97-AF65-F5344CB8AC3E}">
        <p14:creationId xmlns:p14="http://schemas.microsoft.com/office/powerpoint/2010/main" val="3000431000"/>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97701" y="1700808"/>
            <a:ext cx="8352928" cy="1815882"/>
          </a:xfrm>
          <a:prstGeom prst="rect">
            <a:avLst/>
          </a:prstGeom>
        </p:spPr>
        <p:txBody>
          <a:bodyPr wrap="square">
            <a:spAutoFit/>
          </a:bodyPr>
          <a:lstStyle/>
          <a:p>
            <a:pPr algn="justLow"/>
            <a:r>
              <a:rPr lang="ar-IQ" sz="2800" b="1" dirty="0" smtClean="0"/>
              <a:t>  </a:t>
            </a:r>
            <a:r>
              <a:rPr lang="ar-IQ" sz="2800" b="1" dirty="0" smtClean="0">
                <a:solidFill>
                  <a:srgbClr val="C00000"/>
                </a:solidFill>
              </a:rPr>
              <a:t>نقترح </a:t>
            </a:r>
            <a:r>
              <a:rPr lang="ar-IQ" sz="2800" b="1" dirty="0">
                <a:solidFill>
                  <a:srgbClr val="C00000"/>
                </a:solidFill>
              </a:rPr>
              <a:t>عدة بدائل يمكن مساعدة احمد بها قد تفيد في حل هذه المشكلات مع الاخذ بالاعتبار  ان تكون هذه البدائل متعددة وعدم الحكم المسبق عليها .</a:t>
            </a:r>
          </a:p>
        </p:txBody>
      </p:sp>
    </p:spTree>
    <p:extLst>
      <p:ext uri="{BB962C8B-B14F-4D97-AF65-F5344CB8AC3E}">
        <p14:creationId xmlns:p14="http://schemas.microsoft.com/office/powerpoint/2010/main" val="326585146"/>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51520" y="1920895"/>
            <a:ext cx="8568952" cy="1815882"/>
          </a:xfrm>
          <a:prstGeom prst="rect">
            <a:avLst/>
          </a:prstGeom>
        </p:spPr>
        <p:txBody>
          <a:bodyPr wrap="square">
            <a:spAutoFit/>
          </a:bodyPr>
          <a:lstStyle/>
          <a:p>
            <a:pPr algn="justLow"/>
            <a:r>
              <a:rPr lang="ar-IQ" sz="2800" b="1" dirty="0">
                <a:solidFill>
                  <a:srgbClr val="C00000"/>
                </a:solidFill>
              </a:rPr>
              <a:t>معوقات حل المشكلة </a:t>
            </a:r>
          </a:p>
          <a:p>
            <a:pPr algn="justLow"/>
            <a:r>
              <a:rPr lang="ar-IQ" sz="2800" b="1" dirty="0" smtClean="0"/>
              <a:t>  ضعف </a:t>
            </a:r>
            <a:r>
              <a:rPr lang="ar-IQ" sz="2800" b="1" dirty="0"/>
              <a:t>الانتباه _ نقص المعلومات والخبرات _ العجز عن تحديد المشكلة التي يعاني منها _ الانفعال الشديد والاندفاع .</a:t>
            </a:r>
          </a:p>
        </p:txBody>
      </p:sp>
    </p:spTree>
    <p:extLst>
      <p:ext uri="{BB962C8B-B14F-4D97-AF65-F5344CB8AC3E}">
        <p14:creationId xmlns:p14="http://schemas.microsoft.com/office/powerpoint/2010/main" val="77535595"/>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79512" y="836712"/>
            <a:ext cx="8784976" cy="4401205"/>
          </a:xfrm>
          <a:prstGeom prst="rect">
            <a:avLst/>
          </a:prstGeom>
        </p:spPr>
        <p:txBody>
          <a:bodyPr wrap="square">
            <a:spAutoFit/>
          </a:bodyPr>
          <a:lstStyle/>
          <a:p>
            <a:pPr algn="justLow"/>
            <a:r>
              <a:rPr lang="ar-IQ" sz="2800" b="1" dirty="0">
                <a:solidFill>
                  <a:srgbClr val="C00000"/>
                </a:solidFill>
              </a:rPr>
              <a:t>شروط واستراتيجية حل المشكلة </a:t>
            </a:r>
            <a:r>
              <a:rPr lang="ar-IQ" sz="2800" b="1" dirty="0"/>
              <a:t>:</a:t>
            </a:r>
          </a:p>
          <a:p>
            <a:pPr algn="justLow"/>
            <a:r>
              <a:rPr lang="ar-IQ" sz="2800" b="1" dirty="0"/>
              <a:t>1-	ان يكون المرشد نفسه قادرا على توظيف استراتيجية حل المشكلات ملما بالمبادئ والاسس اللازمة لتوظيفا .</a:t>
            </a:r>
          </a:p>
          <a:p>
            <a:pPr algn="justLow"/>
            <a:r>
              <a:rPr lang="ar-IQ" sz="2800" b="1" dirty="0"/>
              <a:t>2-	ان يكون المرشد قادرا على تحديد الاهداف التعليمية لكل خطوة من خطوات استراتيجية حل المشكلات .</a:t>
            </a:r>
          </a:p>
          <a:p>
            <a:pPr algn="justLow"/>
            <a:r>
              <a:rPr lang="ar-IQ" sz="2800" b="1" dirty="0"/>
              <a:t>3-	ان تكون المشكلة من النوع الذي ستثير الطالب وتتحداه لذا ينبغي ان  تكون  من النوع الذي يستثني التلقين اسلوبا لحلها </a:t>
            </a:r>
            <a:r>
              <a:rPr lang="ar-IQ" sz="2800" b="1" dirty="0" smtClean="0"/>
              <a:t>.</a:t>
            </a:r>
            <a:endParaRPr lang="ar-IQ" sz="2800" b="1" dirty="0"/>
          </a:p>
        </p:txBody>
      </p:sp>
    </p:spTree>
    <p:extLst>
      <p:ext uri="{BB962C8B-B14F-4D97-AF65-F5344CB8AC3E}">
        <p14:creationId xmlns:p14="http://schemas.microsoft.com/office/powerpoint/2010/main" val="4211967735"/>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23528" y="908720"/>
            <a:ext cx="8568952" cy="4401205"/>
          </a:xfrm>
          <a:prstGeom prst="rect">
            <a:avLst/>
          </a:prstGeom>
        </p:spPr>
        <p:txBody>
          <a:bodyPr wrap="square">
            <a:spAutoFit/>
          </a:bodyPr>
          <a:lstStyle/>
          <a:p>
            <a:pPr algn="justLow"/>
            <a:r>
              <a:rPr lang="ar-IQ" sz="2800" b="1" dirty="0" smtClean="0"/>
              <a:t>4-</a:t>
            </a:r>
            <a:r>
              <a:rPr lang="ar-IQ" sz="2800" b="1" dirty="0"/>
              <a:t>	استخدام المرشد طريقة مناسبة لتقويم تعلم المسترشد استراتيجية حل المشكلات لان كثير من العمليات التي يجريها الطلبة في اثناء تعلم حل المشكلات غير قابلة للملاحظة والتقويم .</a:t>
            </a:r>
          </a:p>
          <a:p>
            <a:pPr algn="justLow"/>
            <a:r>
              <a:rPr lang="ar-IQ" sz="2800" b="1" dirty="0"/>
              <a:t>5-	ضرورة تأكد المرشد من وضوح المتطلبات الاساسية لحل المشكلات قبل الشروع في تعلمها كأن يتأكد من اتقان الطلاب للمفاهيم والمبادئ الاساس التي يحتاجونها في التصدي للمشكلة المطروحة للحل .</a:t>
            </a:r>
          </a:p>
          <a:p>
            <a:pPr algn="justLow"/>
            <a:r>
              <a:rPr lang="ar-IQ" sz="2800" b="1" dirty="0"/>
              <a:t>6-	تنظيم الوقت التعليمي لتوفير فرص التدريب </a:t>
            </a:r>
            <a:r>
              <a:rPr lang="ar-IQ" sz="2800" b="1" dirty="0" smtClean="0"/>
              <a:t>.</a:t>
            </a:r>
            <a:endParaRPr lang="ar-IQ" sz="2800" b="1" dirty="0"/>
          </a:p>
        </p:txBody>
      </p:sp>
    </p:spTree>
    <p:extLst>
      <p:ext uri="{BB962C8B-B14F-4D97-AF65-F5344CB8AC3E}">
        <p14:creationId xmlns:p14="http://schemas.microsoft.com/office/powerpoint/2010/main" val="2931716415"/>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268760"/>
            <a:ext cx="7920880" cy="50138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مستطيل 2"/>
          <p:cNvSpPr/>
          <p:nvPr/>
        </p:nvSpPr>
        <p:spPr>
          <a:xfrm>
            <a:off x="1043608" y="155832"/>
            <a:ext cx="6375823" cy="523220"/>
          </a:xfrm>
          <a:prstGeom prst="rect">
            <a:avLst/>
          </a:prstGeom>
        </p:spPr>
        <p:txBody>
          <a:bodyPr wrap="square">
            <a:spAutoFit/>
          </a:bodyPr>
          <a:lstStyle/>
          <a:p>
            <a:r>
              <a:rPr lang="ar-IQ" dirty="0"/>
              <a:t> </a:t>
            </a:r>
            <a:r>
              <a:rPr lang="ar-IQ" sz="2800" b="1" dirty="0"/>
              <a:t>نموذج يوضح خطوات حل المشكلة واتخاذ القرار </a:t>
            </a:r>
          </a:p>
        </p:txBody>
      </p:sp>
    </p:spTree>
    <p:extLst>
      <p:ext uri="{BB962C8B-B14F-4D97-AF65-F5344CB8AC3E}">
        <p14:creationId xmlns:p14="http://schemas.microsoft.com/office/powerpoint/2010/main" val="3302960510"/>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23528" y="908720"/>
            <a:ext cx="8640960" cy="4524315"/>
          </a:xfrm>
          <a:prstGeom prst="rect">
            <a:avLst/>
          </a:prstGeom>
        </p:spPr>
        <p:txBody>
          <a:bodyPr wrap="square">
            <a:spAutoFit/>
          </a:bodyPr>
          <a:lstStyle/>
          <a:p>
            <a:pPr algn="justLow"/>
            <a:r>
              <a:rPr lang="ar-IQ" sz="3600" b="1" dirty="0" smtClean="0">
                <a:latin typeface="Calibri"/>
                <a:ea typeface="Calibri"/>
                <a:cs typeface="Arial"/>
              </a:rPr>
              <a:t>  أما </a:t>
            </a:r>
            <a:r>
              <a:rPr lang="ar-SA" sz="3600" b="1" dirty="0">
                <a:latin typeface="Calibri"/>
                <a:ea typeface="Calibri"/>
                <a:cs typeface="Arial"/>
              </a:rPr>
              <a:t>اتخاذ</a:t>
            </a:r>
            <a:r>
              <a:rPr lang="ar-SA" sz="3600" b="1" dirty="0">
                <a:ea typeface="Calibri"/>
                <a:cs typeface="Calibri"/>
              </a:rPr>
              <a:t> </a:t>
            </a:r>
            <a:r>
              <a:rPr lang="ar-SA" sz="3600" b="1" dirty="0">
                <a:latin typeface="Calibri"/>
                <a:ea typeface="Calibri"/>
                <a:cs typeface="Arial"/>
              </a:rPr>
              <a:t>القرار</a:t>
            </a:r>
            <a:r>
              <a:rPr lang="ar-SA" sz="3600" b="1" dirty="0">
                <a:ea typeface="Calibri"/>
                <a:cs typeface="Calibri"/>
              </a:rPr>
              <a:t> </a:t>
            </a:r>
            <a:r>
              <a:rPr lang="ar-SA" sz="3600" b="1" dirty="0">
                <a:latin typeface="Calibri"/>
                <a:ea typeface="Calibri"/>
                <a:cs typeface="Arial"/>
              </a:rPr>
              <a:t>فهي</a:t>
            </a:r>
            <a:r>
              <a:rPr lang="ar-SA" sz="3600" b="1" dirty="0">
                <a:ea typeface="Calibri"/>
                <a:cs typeface="Calibri"/>
              </a:rPr>
              <a:t> </a:t>
            </a:r>
            <a:r>
              <a:rPr lang="ar-SA" sz="3600" b="1" dirty="0">
                <a:latin typeface="Calibri"/>
                <a:ea typeface="Calibri"/>
                <a:cs typeface="Arial"/>
              </a:rPr>
              <a:t>مجمل</a:t>
            </a:r>
            <a:r>
              <a:rPr lang="ar-SA" sz="3600" b="1" dirty="0">
                <a:ea typeface="Calibri"/>
                <a:cs typeface="Calibri"/>
              </a:rPr>
              <a:t> </a:t>
            </a:r>
            <a:r>
              <a:rPr lang="ar-SA" sz="3600" b="1" dirty="0">
                <a:latin typeface="Calibri"/>
                <a:ea typeface="Calibri"/>
                <a:cs typeface="Arial"/>
              </a:rPr>
              <a:t>ما</a:t>
            </a:r>
            <a:r>
              <a:rPr lang="ar-SA" sz="3600" b="1" dirty="0">
                <a:ea typeface="Calibri"/>
                <a:cs typeface="Calibri"/>
              </a:rPr>
              <a:t> </a:t>
            </a:r>
            <a:r>
              <a:rPr lang="ar-SA" sz="3600" b="1" dirty="0">
                <a:latin typeface="Calibri"/>
                <a:ea typeface="Calibri"/>
                <a:cs typeface="Arial"/>
              </a:rPr>
              <a:t>يتوصل</a:t>
            </a:r>
            <a:r>
              <a:rPr lang="ar-SA" sz="3600" b="1" dirty="0">
                <a:ea typeface="Calibri"/>
                <a:cs typeface="Calibri"/>
              </a:rPr>
              <a:t> </a:t>
            </a:r>
            <a:r>
              <a:rPr lang="ar-SA" sz="3600" b="1" dirty="0">
                <a:latin typeface="Calibri"/>
                <a:ea typeface="Calibri"/>
                <a:cs typeface="Arial"/>
              </a:rPr>
              <a:t>إليه</a:t>
            </a:r>
            <a:r>
              <a:rPr lang="ar-SA" sz="3600" b="1" dirty="0">
                <a:ea typeface="Calibri"/>
                <a:cs typeface="Calibri"/>
              </a:rPr>
              <a:t> </a:t>
            </a:r>
            <a:r>
              <a:rPr lang="ar-SA" sz="3600" b="1" dirty="0">
                <a:latin typeface="Calibri"/>
                <a:ea typeface="Calibri"/>
                <a:cs typeface="Arial"/>
              </a:rPr>
              <a:t>صانعوا</a:t>
            </a:r>
            <a:r>
              <a:rPr lang="ar-SA" sz="3600" b="1" dirty="0">
                <a:ea typeface="Calibri"/>
                <a:cs typeface="Calibri"/>
              </a:rPr>
              <a:t> </a:t>
            </a:r>
            <a:r>
              <a:rPr lang="ar-SA" sz="3600" b="1" dirty="0">
                <a:latin typeface="Calibri"/>
                <a:ea typeface="Calibri"/>
                <a:cs typeface="Arial"/>
              </a:rPr>
              <a:t>القرار</a:t>
            </a:r>
            <a:r>
              <a:rPr lang="ar-SA" sz="3600" b="1" dirty="0">
                <a:ea typeface="Calibri"/>
                <a:cs typeface="Calibri"/>
              </a:rPr>
              <a:t> </a:t>
            </a:r>
            <a:r>
              <a:rPr lang="ar-SA" sz="3600" b="1" dirty="0">
                <a:latin typeface="Calibri"/>
                <a:ea typeface="Calibri"/>
                <a:cs typeface="Arial"/>
              </a:rPr>
              <a:t>من معلومات</a:t>
            </a:r>
            <a:r>
              <a:rPr lang="ar-SA" sz="3600" b="1" dirty="0">
                <a:ea typeface="Calibri"/>
                <a:cs typeface="Calibri"/>
              </a:rPr>
              <a:t> </a:t>
            </a:r>
            <a:r>
              <a:rPr lang="ar-SA" sz="3600" b="1" dirty="0">
                <a:latin typeface="Calibri"/>
                <a:ea typeface="Calibri"/>
                <a:cs typeface="Arial"/>
              </a:rPr>
              <a:t>وأفكار</a:t>
            </a:r>
            <a:r>
              <a:rPr lang="ar-SA" sz="3600" b="1" dirty="0">
                <a:ea typeface="Calibri"/>
                <a:cs typeface="Calibri"/>
              </a:rPr>
              <a:t> </a:t>
            </a:r>
            <a:r>
              <a:rPr lang="ar-SA" sz="3600" b="1" dirty="0">
                <a:latin typeface="Calibri"/>
                <a:ea typeface="Calibri"/>
                <a:cs typeface="Arial"/>
              </a:rPr>
              <a:t>حول</a:t>
            </a:r>
            <a:r>
              <a:rPr lang="ar-SA" sz="3600" b="1" dirty="0">
                <a:ea typeface="Calibri"/>
                <a:cs typeface="Calibri"/>
              </a:rPr>
              <a:t> </a:t>
            </a:r>
            <a:r>
              <a:rPr lang="ar-SA" sz="3600" b="1" dirty="0">
                <a:latin typeface="Calibri"/>
                <a:ea typeface="Calibri"/>
                <a:cs typeface="Arial"/>
              </a:rPr>
              <a:t>المشكلة</a:t>
            </a:r>
            <a:r>
              <a:rPr lang="ar-SA" sz="3600" b="1" dirty="0">
                <a:ea typeface="Calibri"/>
                <a:cs typeface="Calibri"/>
              </a:rPr>
              <a:t> </a:t>
            </a:r>
            <a:r>
              <a:rPr lang="ar-SA" sz="3600" b="1" dirty="0">
                <a:latin typeface="Calibri"/>
                <a:ea typeface="Calibri"/>
                <a:cs typeface="Arial"/>
              </a:rPr>
              <a:t>وطريقة</a:t>
            </a:r>
            <a:r>
              <a:rPr lang="ar-SA" sz="3600" b="1" dirty="0">
                <a:ea typeface="Calibri"/>
                <a:cs typeface="Calibri"/>
              </a:rPr>
              <a:t> </a:t>
            </a:r>
            <a:r>
              <a:rPr lang="ar-SA" sz="3600" b="1" dirty="0">
                <a:latin typeface="Calibri"/>
                <a:ea typeface="Calibri"/>
                <a:cs typeface="Arial"/>
              </a:rPr>
              <a:t>حلها</a:t>
            </a:r>
            <a:r>
              <a:rPr lang="ar-IQ" sz="3600" b="1" dirty="0">
                <a:latin typeface="Calibri"/>
                <a:ea typeface="Calibri"/>
                <a:cs typeface="Arial"/>
              </a:rPr>
              <a:t> , ويرجح البعض الجمع بينهما بسبب الترابط الوثيق بينهما لذا تعرف حل المشكلات واتخاذ القرار عبارة عن عملية اختيار حل معين  من بين  حلين او اكثر من الحلول المتاحة في بيئة العمل وعادة ما يتم ذلك بعد تحديد المشكلة وتحديد الحلول او البدائل لحلها من قبل الشخص الذي يريد اتخاذ القرار .</a:t>
            </a:r>
            <a:endParaRPr lang="ar-IQ" sz="3600" b="1" dirty="0"/>
          </a:p>
        </p:txBody>
      </p:sp>
    </p:spTree>
    <p:extLst>
      <p:ext uri="{BB962C8B-B14F-4D97-AF65-F5344CB8AC3E}">
        <p14:creationId xmlns:p14="http://schemas.microsoft.com/office/powerpoint/2010/main" val="2376948954"/>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3710732"/>
            <a:ext cx="7272808" cy="3114579"/>
          </a:xfrm>
          <a:prstGeom prst="rect">
            <a:avLst/>
          </a:prstGeom>
        </p:spPr>
      </p:pic>
      <p:sp>
        <p:nvSpPr>
          <p:cNvPr id="3" name="مستطيل 2"/>
          <p:cNvSpPr/>
          <p:nvPr/>
        </p:nvSpPr>
        <p:spPr>
          <a:xfrm>
            <a:off x="0" y="-4553"/>
            <a:ext cx="9144000" cy="5218865"/>
          </a:xfrm>
          <a:prstGeom prst="rect">
            <a:avLst/>
          </a:prstGeom>
        </p:spPr>
        <p:txBody>
          <a:bodyPr wrap="square">
            <a:spAutoFit/>
          </a:bodyPr>
          <a:lstStyle/>
          <a:p>
            <a:pPr algn="justLow">
              <a:lnSpc>
                <a:spcPct val="115000"/>
              </a:lnSpc>
              <a:spcAft>
                <a:spcPts val="1000"/>
              </a:spcAft>
            </a:pPr>
            <a:r>
              <a:rPr lang="ar-IQ" sz="3200" b="1" dirty="0">
                <a:solidFill>
                  <a:srgbClr val="C00000"/>
                </a:solidFill>
                <a:ea typeface="Calibri"/>
              </a:rPr>
              <a:t>مفهوم حل المشكلات </a:t>
            </a:r>
            <a:r>
              <a:rPr lang="ar-IQ" sz="3200" b="1" dirty="0" smtClean="0">
                <a:solidFill>
                  <a:srgbClr val="C00000"/>
                </a:solidFill>
                <a:ea typeface="Calibri"/>
              </a:rPr>
              <a:t>:</a:t>
            </a:r>
            <a:endParaRPr lang="en-US" sz="3200" b="1" dirty="0">
              <a:solidFill>
                <a:srgbClr val="C00000"/>
              </a:solidFill>
              <a:ea typeface="Calibri"/>
              <a:cs typeface="Arial"/>
            </a:endParaRPr>
          </a:p>
          <a:p>
            <a:pPr algn="justLow"/>
            <a:r>
              <a:rPr lang="ar-IQ" sz="3200" b="1" dirty="0">
                <a:solidFill>
                  <a:srgbClr val="7030A0"/>
                </a:solidFill>
                <a:ea typeface="Calibri"/>
              </a:rPr>
              <a:t>  </a:t>
            </a:r>
            <a:r>
              <a:rPr lang="ar-IQ" sz="3200" b="1" dirty="0">
                <a:solidFill>
                  <a:schemeClr val="bg2">
                    <a:lumMod val="25000"/>
                  </a:schemeClr>
                </a:solidFill>
                <a:ea typeface="Calibri"/>
              </a:rPr>
              <a:t>ان مفهوم حل المشكلات يمثل عملية ذهنية يستخدم الفرد فيها كل ما لديه من معارف وخبرات سابقه ومهارات كاستجابات لمتطلبات موقفيه مألوفة بالنسبة له بهدف الوصول الى حالة التوازن المقصود عند الفرد او ازالة الغموض من الموقف المشكل , او الخطر الذي يكتنفه وقد يشير المفهوم الى جهود الناس المختلفة التي يبذلونها للصول الى الهدف وليس لديهم حل جاهز لتحقيقه </a:t>
            </a:r>
            <a:r>
              <a:rPr lang="ar-IQ" sz="3200" b="1" dirty="0" smtClean="0">
                <a:solidFill>
                  <a:schemeClr val="bg2">
                    <a:lumMod val="25000"/>
                  </a:schemeClr>
                </a:solidFill>
                <a:ea typeface="Calibri"/>
              </a:rPr>
              <a:t>.</a:t>
            </a:r>
            <a:endParaRPr lang="ar-IQ" sz="3200" b="1" dirty="0">
              <a:solidFill>
                <a:schemeClr val="bg2">
                  <a:lumMod val="25000"/>
                </a:schemeClr>
              </a:solidFill>
            </a:endParaRPr>
          </a:p>
        </p:txBody>
      </p:sp>
    </p:spTree>
    <p:extLst>
      <p:ext uri="{BB962C8B-B14F-4D97-AF65-F5344CB8AC3E}">
        <p14:creationId xmlns:p14="http://schemas.microsoft.com/office/powerpoint/2010/main" val="1170671231"/>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683568" y="764704"/>
            <a:ext cx="8136904" cy="3970318"/>
          </a:xfrm>
          <a:prstGeom prst="rect">
            <a:avLst/>
          </a:prstGeom>
        </p:spPr>
        <p:txBody>
          <a:bodyPr wrap="square">
            <a:spAutoFit/>
          </a:bodyPr>
          <a:lstStyle/>
          <a:p>
            <a:pPr algn="justLow"/>
            <a:r>
              <a:rPr lang="ar-IQ" sz="3600" b="1" dirty="0">
                <a:latin typeface="Calibri"/>
                <a:ea typeface="Calibri"/>
                <a:cs typeface="Arial"/>
              </a:rPr>
              <a:t>وبذلك اصبح التفكير والتفكير الابداعي ضرورة حتمية للتمكن من التغلب على حل المشكلات التي بدأت تفرض نفسها نتيجة الانفجار المعرفي الكبير في جميع مجالات الحياة التربوية والاقتصادية والسياسية والاجتماعية وكثير من المجالات الاخرى وبناءا على ذلك فإن حل المشكلات يتطلب توفر قدرات ابداعيه لدى الفرد </a:t>
            </a:r>
            <a:endParaRPr lang="ar-IQ" sz="3600" b="1" dirty="0"/>
          </a:p>
        </p:txBody>
      </p:sp>
    </p:spTree>
    <p:extLst>
      <p:ext uri="{BB962C8B-B14F-4D97-AF65-F5344CB8AC3E}">
        <p14:creationId xmlns:p14="http://schemas.microsoft.com/office/powerpoint/2010/main" val="1457042725"/>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186" y="1628800"/>
            <a:ext cx="2983653" cy="5229200"/>
          </a:xfrm>
          <a:prstGeom prst="rect">
            <a:avLst/>
          </a:prstGeom>
        </p:spPr>
      </p:pic>
      <p:sp>
        <p:nvSpPr>
          <p:cNvPr id="3" name="مستطيل 2"/>
          <p:cNvSpPr/>
          <p:nvPr/>
        </p:nvSpPr>
        <p:spPr>
          <a:xfrm>
            <a:off x="2691904" y="233264"/>
            <a:ext cx="6349393" cy="6277616"/>
          </a:xfrm>
          <a:prstGeom prst="rect">
            <a:avLst/>
          </a:prstGeom>
        </p:spPr>
        <p:txBody>
          <a:bodyPr wrap="square">
            <a:spAutoFit/>
          </a:bodyPr>
          <a:lstStyle/>
          <a:p>
            <a:pPr algn="justLow">
              <a:lnSpc>
                <a:spcPct val="115000"/>
              </a:lnSpc>
              <a:spcAft>
                <a:spcPts val="1000"/>
              </a:spcAft>
            </a:pPr>
            <a:r>
              <a:rPr lang="ar-IQ" sz="3200" b="1" dirty="0">
                <a:solidFill>
                  <a:srgbClr val="C00000"/>
                </a:solidFill>
                <a:ea typeface="Calibri"/>
              </a:rPr>
              <a:t>خطوات حل المشكلات واتخاذ القرار </a:t>
            </a:r>
            <a:endParaRPr lang="en-US" sz="3200" b="1" dirty="0">
              <a:solidFill>
                <a:srgbClr val="C00000"/>
              </a:solidFill>
              <a:ea typeface="Calibri"/>
              <a:cs typeface="Arial"/>
            </a:endParaRPr>
          </a:p>
          <a:p>
            <a:r>
              <a:rPr lang="ar-IQ" sz="3200" b="1" dirty="0">
                <a:ea typeface="Calibri"/>
              </a:rPr>
              <a:t>اولا : </a:t>
            </a:r>
            <a:r>
              <a:rPr lang="ar-IQ" sz="3200" b="1" dirty="0">
                <a:solidFill>
                  <a:srgbClr val="7030A0"/>
                </a:solidFill>
                <a:ea typeface="Calibri"/>
              </a:rPr>
              <a:t>تحديد المشكلة </a:t>
            </a:r>
            <a:r>
              <a:rPr lang="ar-IQ" sz="3200" b="1" dirty="0" smtClean="0">
                <a:solidFill>
                  <a:srgbClr val="7030A0"/>
                </a:solidFill>
                <a:ea typeface="Calibri"/>
              </a:rPr>
              <a:t>.</a:t>
            </a:r>
          </a:p>
          <a:p>
            <a:r>
              <a:rPr lang="ar-IQ" sz="3200" b="1" dirty="0" smtClean="0"/>
              <a:t>ثانيا : </a:t>
            </a:r>
            <a:r>
              <a:rPr lang="ar-IQ" sz="3200" b="1" dirty="0" smtClean="0">
                <a:solidFill>
                  <a:srgbClr val="7030A0"/>
                </a:solidFill>
              </a:rPr>
              <a:t>تعريف المشكلة .</a:t>
            </a:r>
          </a:p>
          <a:p>
            <a:r>
              <a:rPr lang="ar-IQ" sz="3200" b="1" dirty="0" smtClean="0"/>
              <a:t>ثالثا: </a:t>
            </a:r>
            <a:r>
              <a:rPr lang="ar-IQ" sz="3200" b="1" dirty="0" smtClean="0">
                <a:solidFill>
                  <a:srgbClr val="7030A0"/>
                </a:solidFill>
              </a:rPr>
              <a:t>تنظيم المعلومات حول المشكلة .</a:t>
            </a:r>
          </a:p>
          <a:p>
            <a:r>
              <a:rPr lang="ar-IQ" sz="3200" b="1" dirty="0" smtClean="0"/>
              <a:t>رابعا : </a:t>
            </a:r>
            <a:r>
              <a:rPr lang="ar-IQ" sz="3200" b="1" dirty="0" smtClean="0">
                <a:solidFill>
                  <a:srgbClr val="7030A0"/>
                </a:solidFill>
              </a:rPr>
              <a:t>اختيار استراتيجية او خطط بديلة لحل المشكلة .</a:t>
            </a:r>
          </a:p>
          <a:p>
            <a:r>
              <a:rPr lang="ar-IQ" sz="3200" b="1" dirty="0" smtClean="0"/>
              <a:t>خامسا : </a:t>
            </a:r>
            <a:r>
              <a:rPr lang="ar-IQ" sz="3200" b="1" dirty="0" smtClean="0">
                <a:solidFill>
                  <a:srgbClr val="7030A0"/>
                </a:solidFill>
              </a:rPr>
              <a:t>تحديد مصادر لحل المشكلة .</a:t>
            </a:r>
          </a:p>
          <a:p>
            <a:r>
              <a:rPr lang="ar-IQ" sz="3200" b="1" dirty="0" smtClean="0"/>
              <a:t>سادسا :</a:t>
            </a:r>
            <a:r>
              <a:rPr lang="ar-IQ" sz="3200" b="1" dirty="0" smtClean="0">
                <a:solidFill>
                  <a:srgbClr val="7030A0"/>
                </a:solidFill>
              </a:rPr>
              <a:t>مراقبة حل المشكلة .</a:t>
            </a:r>
          </a:p>
          <a:p>
            <a:r>
              <a:rPr lang="ar-IQ" sz="3200" b="1" dirty="0" smtClean="0"/>
              <a:t>سابعا : </a:t>
            </a:r>
            <a:r>
              <a:rPr lang="ar-IQ" sz="3200" b="1" dirty="0" smtClean="0">
                <a:solidFill>
                  <a:srgbClr val="7030A0"/>
                </a:solidFill>
              </a:rPr>
              <a:t>تقويم حل المشكلة .</a:t>
            </a:r>
            <a:endParaRPr lang="ar-IQ" sz="3200" b="1" dirty="0">
              <a:solidFill>
                <a:srgbClr val="7030A0"/>
              </a:solidFill>
            </a:endParaRPr>
          </a:p>
        </p:txBody>
      </p:sp>
    </p:spTree>
    <p:extLst>
      <p:ext uri="{BB962C8B-B14F-4D97-AF65-F5344CB8AC3E}">
        <p14:creationId xmlns:p14="http://schemas.microsoft.com/office/powerpoint/2010/main" val="3469204690"/>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539552" y="260648"/>
            <a:ext cx="8424936" cy="5175776"/>
          </a:xfrm>
          <a:prstGeom prst="rect">
            <a:avLst/>
          </a:prstGeom>
        </p:spPr>
        <p:txBody>
          <a:bodyPr wrap="square">
            <a:spAutoFit/>
          </a:bodyPr>
          <a:lstStyle/>
          <a:p>
            <a:pPr algn="justLow">
              <a:lnSpc>
                <a:spcPct val="115000"/>
              </a:lnSpc>
              <a:spcAft>
                <a:spcPts val="1000"/>
              </a:spcAft>
            </a:pPr>
            <a:r>
              <a:rPr lang="ar-IQ" sz="4000" b="1" dirty="0">
                <a:solidFill>
                  <a:srgbClr val="C00000"/>
                </a:solidFill>
                <a:latin typeface="Calibri"/>
                <a:ea typeface="Calibri"/>
                <a:cs typeface="Arial"/>
              </a:rPr>
              <a:t>اولا : تحديد المشكلة </a:t>
            </a:r>
            <a:endParaRPr lang="en-US" sz="2800" b="1" dirty="0">
              <a:solidFill>
                <a:srgbClr val="C00000"/>
              </a:solidFill>
              <a:latin typeface="Calibri"/>
              <a:ea typeface="Calibri"/>
              <a:cs typeface="Arial"/>
            </a:endParaRPr>
          </a:p>
          <a:p>
            <a:pPr algn="justLow">
              <a:lnSpc>
                <a:spcPct val="115000"/>
              </a:lnSpc>
              <a:spcAft>
                <a:spcPts val="1000"/>
              </a:spcAft>
            </a:pPr>
            <a:r>
              <a:rPr lang="ar-IQ" sz="4000" b="1" dirty="0">
                <a:latin typeface="Calibri"/>
                <a:ea typeface="Calibri"/>
                <a:cs typeface="Arial"/>
              </a:rPr>
              <a:t>  تعد </a:t>
            </a:r>
            <a:r>
              <a:rPr lang="ar-IQ" sz="4000" b="1" dirty="0" smtClean="0">
                <a:latin typeface="Calibri"/>
                <a:ea typeface="Calibri"/>
                <a:cs typeface="Arial"/>
              </a:rPr>
              <a:t>من </a:t>
            </a:r>
            <a:r>
              <a:rPr lang="ar-IQ" sz="4000" b="1" dirty="0">
                <a:latin typeface="Calibri"/>
                <a:ea typeface="Calibri"/>
                <a:cs typeface="Arial"/>
              </a:rPr>
              <a:t>اهم </a:t>
            </a:r>
            <a:r>
              <a:rPr lang="ar-IQ" sz="4000" b="1" dirty="0" smtClean="0">
                <a:latin typeface="Calibri"/>
                <a:ea typeface="Calibri"/>
                <a:cs typeface="Arial"/>
              </a:rPr>
              <a:t>الخطوات </a:t>
            </a:r>
            <a:r>
              <a:rPr lang="ar-IQ" sz="4000" b="1" dirty="0">
                <a:latin typeface="Calibri"/>
                <a:ea typeface="Calibri"/>
                <a:cs typeface="Arial"/>
              </a:rPr>
              <a:t>في دورة حل المشكلات إذ ان الأفراد بحاجة الى ان يتعرفوا الى المعيقات التي تقف امامهم لاستيعاب المسألة التي يحاولون فهمها , فتحديد المشكلة ووضعها بين ايديهم  امر مهم يثير تفكيرهم في المشكلة وفي اساليب حلها واتخاذ القرار بشأنها وان تكون واضحة لديهم وبقناعتهم .</a:t>
            </a:r>
            <a:endParaRPr lang="en-US" sz="2800" b="1" dirty="0">
              <a:effectLst/>
              <a:latin typeface="Calibri"/>
              <a:ea typeface="Calibri"/>
              <a:cs typeface="Arial"/>
            </a:endParaRPr>
          </a:p>
        </p:txBody>
      </p:sp>
    </p:spTree>
    <p:extLst>
      <p:ext uri="{BB962C8B-B14F-4D97-AF65-F5344CB8AC3E}">
        <p14:creationId xmlns:p14="http://schemas.microsoft.com/office/powerpoint/2010/main" val="2954383978"/>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07504" y="620688"/>
            <a:ext cx="8856983" cy="4680256"/>
          </a:xfrm>
          <a:prstGeom prst="rect">
            <a:avLst/>
          </a:prstGeom>
        </p:spPr>
        <p:txBody>
          <a:bodyPr wrap="square">
            <a:spAutoFit/>
          </a:bodyPr>
          <a:lstStyle/>
          <a:p>
            <a:pPr algn="justLow">
              <a:lnSpc>
                <a:spcPct val="115000"/>
              </a:lnSpc>
              <a:spcAft>
                <a:spcPts val="1000"/>
              </a:spcAft>
            </a:pPr>
            <a:r>
              <a:rPr lang="ar-IQ" sz="2800" b="1" dirty="0">
                <a:solidFill>
                  <a:srgbClr val="C00000"/>
                </a:solidFill>
                <a:latin typeface="Calibri"/>
                <a:ea typeface="Calibri"/>
                <a:cs typeface="Arial"/>
              </a:rPr>
              <a:t>ثانيا : تعريف المشكلة </a:t>
            </a:r>
            <a:endParaRPr lang="en-US" sz="2800" b="1" dirty="0">
              <a:solidFill>
                <a:srgbClr val="C00000"/>
              </a:solidFill>
              <a:latin typeface="Calibri"/>
              <a:ea typeface="Calibri"/>
              <a:cs typeface="Arial"/>
            </a:endParaRPr>
          </a:p>
          <a:p>
            <a:pPr algn="justLow">
              <a:lnSpc>
                <a:spcPct val="115000"/>
              </a:lnSpc>
              <a:spcAft>
                <a:spcPts val="1000"/>
              </a:spcAft>
            </a:pPr>
            <a:r>
              <a:rPr lang="ar-IQ" sz="2800" b="1" dirty="0">
                <a:latin typeface="Calibri"/>
                <a:ea typeface="Calibri"/>
                <a:cs typeface="Arial"/>
              </a:rPr>
              <a:t>  يقصد بتعريف المشكلة العمل على تحديد المشكلة و تشخيصها وصياغتها بطريقة اجرائية  قابلة للحل  , إذ تعتبر عملية تحديد المشكلة العامل الأهم الذي يحدد مدى فعالية الخطوات التالية ، لأنه في حالة عدم تشخيص المشكلة بشكل جيد فإن القرار لن يكون سليما لعدم ملاءمته للمشكلة التي صدر بصددها ونقصد بتشخيص المشكلة جمع المعلومات وعمل تصورات ، وتقديم المدخلات المعلوماتية المناسبة التي تستخدم في وضع فروض عديدة حول اسباب المشكلة ، وعموما يجب في هذه المرحلة على متخذ القرار ان يكون على دراية ووعي بالهدف الذي يريد الوصول إليه .</a:t>
            </a:r>
            <a:endParaRPr lang="en-US" sz="2800" b="1" dirty="0">
              <a:effectLst/>
              <a:latin typeface="Calibri"/>
              <a:ea typeface="Calibri"/>
              <a:cs typeface="Arial"/>
            </a:endParaRPr>
          </a:p>
        </p:txBody>
      </p:sp>
    </p:spTree>
    <p:extLst>
      <p:ext uri="{BB962C8B-B14F-4D97-AF65-F5344CB8AC3E}">
        <p14:creationId xmlns:p14="http://schemas.microsoft.com/office/powerpoint/2010/main" val="2498249367"/>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79512" y="620688"/>
            <a:ext cx="8712968" cy="3052118"/>
          </a:xfrm>
          <a:prstGeom prst="rect">
            <a:avLst/>
          </a:prstGeom>
        </p:spPr>
        <p:txBody>
          <a:bodyPr wrap="square">
            <a:spAutoFit/>
          </a:bodyPr>
          <a:lstStyle/>
          <a:p>
            <a:pPr algn="justLow">
              <a:lnSpc>
                <a:spcPct val="115000"/>
              </a:lnSpc>
              <a:spcAft>
                <a:spcPts val="1000"/>
              </a:spcAft>
            </a:pPr>
            <a:r>
              <a:rPr lang="ar-IQ" sz="3200" b="1" dirty="0">
                <a:solidFill>
                  <a:srgbClr val="C00000"/>
                </a:solidFill>
                <a:latin typeface="Calibri"/>
                <a:ea typeface="Calibri"/>
                <a:cs typeface="Arial"/>
              </a:rPr>
              <a:t>ثالثا : تنظيم المعلومات حول المشكلة </a:t>
            </a:r>
            <a:endParaRPr lang="en-US" sz="3200" b="1" dirty="0">
              <a:solidFill>
                <a:srgbClr val="C00000"/>
              </a:solidFill>
              <a:latin typeface="Calibri"/>
              <a:ea typeface="Calibri"/>
              <a:cs typeface="Arial"/>
            </a:endParaRPr>
          </a:p>
          <a:p>
            <a:pPr algn="justLow">
              <a:lnSpc>
                <a:spcPct val="115000"/>
              </a:lnSpc>
              <a:spcAft>
                <a:spcPts val="1000"/>
              </a:spcAft>
            </a:pPr>
            <a:r>
              <a:rPr lang="ar-IQ" sz="3200" b="1" dirty="0">
                <a:latin typeface="Calibri"/>
                <a:ea typeface="Calibri"/>
                <a:cs typeface="Arial"/>
              </a:rPr>
              <a:t>  تعد عملية تنظيم المعلومات غاية في الاهمية في عملية حل المشكلات , إذ ان قدرة المتعلم على تنظيم المعلومات المتوافرة لديه بأية طريقه تناسبه تسهم بلا شك في البحث عن استراتيجية ملائمة لتطبيق استراتيجية الحل للمشكلة.</a:t>
            </a:r>
            <a:endParaRPr lang="en-US" sz="3200" b="1" dirty="0">
              <a:effectLst/>
              <a:latin typeface="Calibri"/>
              <a:ea typeface="Calibri"/>
              <a:cs typeface="Arial"/>
            </a:endParaRPr>
          </a:p>
        </p:txBody>
      </p:sp>
    </p:spTree>
    <p:extLst>
      <p:ext uri="{BB962C8B-B14F-4D97-AF65-F5344CB8AC3E}">
        <p14:creationId xmlns:p14="http://schemas.microsoft.com/office/powerpoint/2010/main" val="867592409"/>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مشربية">
  <a:themeElements>
    <a:clrScheme name="مشربية">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مشربية">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مشربية">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160</TotalTime>
  <Words>1278</Words>
  <Application>Microsoft Office PowerPoint</Application>
  <PresentationFormat>عرض على الشاشة (3:4)‏</PresentationFormat>
  <Paragraphs>80</Paragraphs>
  <Slides>25</Slides>
  <Notes>1</Notes>
  <HiddenSlides>0</HiddenSlides>
  <MMClips>0</MMClips>
  <ScaleCrop>false</ScaleCrop>
  <HeadingPairs>
    <vt:vector size="4" baseType="variant">
      <vt:variant>
        <vt:lpstr>نسق</vt:lpstr>
      </vt:variant>
      <vt:variant>
        <vt:i4>1</vt:i4>
      </vt:variant>
      <vt:variant>
        <vt:lpstr>عناوين الشرائح</vt:lpstr>
      </vt:variant>
      <vt:variant>
        <vt:i4>25</vt:i4>
      </vt:variant>
    </vt:vector>
  </HeadingPairs>
  <TitlesOfParts>
    <vt:vector size="26" baseType="lpstr">
      <vt:lpstr>مشربية</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by adguard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MALIK HADI</dc:creator>
  <cp:lastModifiedBy>TW</cp:lastModifiedBy>
  <cp:revision>19</cp:revision>
  <dcterms:created xsi:type="dcterms:W3CDTF">2018-09-27T15:44:08Z</dcterms:created>
  <dcterms:modified xsi:type="dcterms:W3CDTF">2018-11-28T01:36:23Z</dcterms:modified>
</cp:coreProperties>
</file>